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275" r:id="rId2"/>
    <p:sldId id="439" r:id="rId3"/>
    <p:sldId id="428" r:id="rId4"/>
    <p:sldId id="429" r:id="rId5"/>
    <p:sldId id="267" r:id="rId6"/>
    <p:sldId id="285" r:id="rId7"/>
    <p:sldId id="263" r:id="rId8"/>
    <p:sldId id="422" r:id="rId9"/>
    <p:sldId id="433" r:id="rId10"/>
    <p:sldId id="438" r:id="rId11"/>
    <p:sldId id="435" r:id="rId12"/>
    <p:sldId id="280" r:id="rId13"/>
    <p:sldId id="431" r:id="rId14"/>
    <p:sldId id="430" r:id="rId15"/>
    <p:sldId id="432" r:id="rId16"/>
    <p:sldId id="434" r:id="rId17"/>
    <p:sldId id="325" r:id="rId18"/>
    <p:sldId id="425" r:id="rId19"/>
    <p:sldId id="313" r:id="rId20"/>
    <p:sldId id="424" r:id="rId21"/>
    <p:sldId id="324" r:id="rId22"/>
    <p:sldId id="437" r:id="rId23"/>
    <p:sldId id="406" r:id="rId24"/>
    <p:sldId id="314" r:id="rId25"/>
    <p:sldId id="266" r:id="rId26"/>
    <p:sldId id="269" r:id="rId27"/>
    <p:sldId id="333" r:id="rId28"/>
    <p:sldId id="426" r:id="rId29"/>
    <p:sldId id="256" r:id="rId30"/>
    <p:sldId id="427" r:id="rId31"/>
    <p:sldId id="407" r:id="rId32"/>
    <p:sldId id="423" r:id="rId33"/>
    <p:sldId id="405"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E69BD7-7F95-80E1-D298-6A20D33AB97A}" v="6" dt="2022-09-29T18:48:55.8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3519"/>
    <p:restoredTop sz="86478"/>
  </p:normalViewPr>
  <p:slideViewPr>
    <p:cSldViewPr snapToGrid="0" snapToObjects="1">
      <p:cViewPr varScale="1">
        <p:scale>
          <a:sx n="126" d="100"/>
          <a:sy n="126" d="100"/>
        </p:scale>
        <p:origin x="216" y="472"/>
      </p:cViewPr>
      <p:guideLst>
        <p:guide orient="horz" pos="2160"/>
        <p:guide pos="2880"/>
      </p:guideLst>
    </p:cSldViewPr>
  </p:slideViewPr>
  <p:outlineViewPr>
    <p:cViewPr>
      <p:scale>
        <a:sx n="33" d="100"/>
        <a:sy n="33" d="100"/>
      </p:scale>
      <p:origin x="0" y="-578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colm Angus MacIver" userId="S::mma165@ads.northwestern.edu::78a91b30-655a-41ac-85e2-cb5be87ed9c3" providerId="AD" clId="Web-{0CE69BD7-7F95-80E1-D298-6A20D33AB97A}"/>
    <pc:docChg chg="modSld">
      <pc:chgData name="Malcolm Angus MacIver" userId="S::mma165@ads.northwestern.edu::78a91b30-655a-41ac-85e2-cb5be87ed9c3" providerId="AD" clId="Web-{0CE69BD7-7F95-80E1-D298-6A20D33AB97A}" dt="2022-09-29T18:48:55.836" v="6" actId="20577"/>
      <pc:docMkLst>
        <pc:docMk/>
      </pc:docMkLst>
      <pc:sldChg chg="modSp">
        <pc:chgData name="Malcolm Angus MacIver" userId="S::mma165@ads.northwestern.edu::78a91b30-655a-41ac-85e2-cb5be87ed9c3" providerId="AD" clId="Web-{0CE69BD7-7F95-80E1-D298-6A20D33AB97A}" dt="2022-09-29T18:48:55.836" v="6" actId="20577"/>
        <pc:sldMkLst>
          <pc:docMk/>
          <pc:sldMk cId="130498035" sldId="275"/>
        </pc:sldMkLst>
        <pc:spChg chg="mod">
          <ac:chgData name="Malcolm Angus MacIver" userId="S::mma165@ads.northwestern.edu::78a91b30-655a-41ac-85e2-cb5be87ed9c3" providerId="AD" clId="Web-{0CE69BD7-7F95-80E1-D298-6A20D33AB97A}" dt="2022-09-29T18:48:55.836" v="6" actId="20577"/>
          <ac:spMkLst>
            <pc:docMk/>
            <pc:sldMk cId="130498035" sldId="275"/>
            <ac:spMk id="3" creationId="{50A05605-E2AE-014A-AA96-33A30144174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D3E736-3118-1D4F-9840-3544C6317450}" type="datetimeFigureOut">
              <a:rPr lang="en-US" smtClean="0"/>
              <a:t>9/29/2022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F40085E-CFE1-E24E-945A-4A7AB1FB77B1}" type="slidenum">
              <a:rPr lang="en-US" smtClean="0"/>
              <a:t>‹#›</a:t>
            </a:fld>
            <a:endParaRPr lang="en-US"/>
          </a:p>
        </p:txBody>
      </p:sp>
    </p:spTree>
    <p:extLst>
      <p:ext uri="{BB962C8B-B14F-4D97-AF65-F5344CB8AC3E}">
        <p14:creationId xmlns:p14="http://schemas.microsoft.com/office/powerpoint/2010/main" val="307444036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82545A7-2D77-1746-8735-627663B8D5F6}" type="slidenum">
              <a:rPr lang="en-US" smtClean="0"/>
              <a:t>6</a:t>
            </a:fld>
            <a:endParaRPr lang="en-US"/>
          </a:p>
        </p:txBody>
      </p:sp>
    </p:spTree>
    <p:extLst>
      <p:ext uri="{BB962C8B-B14F-4D97-AF65-F5344CB8AC3E}">
        <p14:creationId xmlns:p14="http://schemas.microsoft.com/office/powerpoint/2010/main" val="3131990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A4  Surface anatomy of the cerebral hemisphere.</a:t>
            </a:r>
            <a:r>
              <a:rPr lang="en-US" dirty="0"/>
              <a:t> These depictions show the four lobes of the brain and the major fissures and sulci that help define their boundaries. (A) Lateral view. (B) Midsagittal view.</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24</a:t>
            </a:fld>
            <a:endParaRPr lang="en-US"/>
          </a:p>
        </p:txBody>
      </p:sp>
    </p:spTree>
    <p:extLst>
      <p:ext uri="{BB962C8B-B14F-4D97-AF65-F5344CB8AC3E}">
        <p14:creationId xmlns:p14="http://schemas.microsoft.com/office/powerpoint/2010/main" val="1425424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A12  Lateral view of the human brain.</a:t>
            </a:r>
            <a:r>
              <a:rPr lang="en-US" dirty="0"/>
              <a:t> (A) Illustration of some of the major gyri and sulci from this perspective. (B) The banks of the lateral (Sylvian) fissure have been pulled apart to expose the insula.</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25</a:t>
            </a:fld>
            <a:endParaRPr lang="en-US"/>
          </a:p>
        </p:txBody>
      </p:sp>
    </p:spTree>
    <p:extLst>
      <p:ext uri="{BB962C8B-B14F-4D97-AF65-F5344CB8AC3E}">
        <p14:creationId xmlns:p14="http://schemas.microsoft.com/office/powerpoint/2010/main" val="1165394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A13  Dorsal and ventral views of the human brain.</a:t>
            </a:r>
            <a:r>
              <a:rPr lang="en-US" dirty="0"/>
              <a:t> (A) Dorsal view. (B) Ventral view. Both views indicate some of the major features visible from these perspectives. (C) In the upper image (dorsal view), the cerebral cortex has been removed to reveal the underlying corpus callosum. The two lower images highlight the four lobes of the cerebral cortex. (C from </a:t>
            </a:r>
            <a:r>
              <a:rPr lang="en-US" dirty="0" err="1"/>
              <a:t>Rohen</a:t>
            </a:r>
            <a:r>
              <a:rPr lang="en-US" dirty="0"/>
              <a:t> et al., 1993.)</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26</a:t>
            </a:fld>
            <a:endParaRPr lang="en-US"/>
          </a:p>
        </p:txBody>
      </p:sp>
    </p:spTree>
    <p:extLst>
      <p:ext uri="{BB962C8B-B14F-4D97-AF65-F5344CB8AC3E}">
        <p14:creationId xmlns:p14="http://schemas.microsoft.com/office/powerpoint/2010/main" val="41579736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A14  Midsagittal view of the human brain.</a:t>
            </a:r>
            <a:r>
              <a:rPr lang="en-US" dirty="0"/>
              <a:t> (A) Major features apparent after bisecting the brain in this plane. (B) Lobes of the brain seen from its medial surface. (C) An enlarged view of the diencephalic region and brainstem.</a:t>
            </a:r>
          </a:p>
          <a:p>
            <a:r>
              <a:rPr lang="en-US" dirty="0"/>
              <a:t> </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27</a:t>
            </a:fld>
            <a:endParaRPr lang="en-US"/>
          </a:p>
        </p:txBody>
      </p:sp>
    </p:spTree>
    <p:extLst>
      <p:ext uri="{BB962C8B-B14F-4D97-AF65-F5344CB8AC3E}">
        <p14:creationId xmlns:p14="http://schemas.microsoft.com/office/powerpoint/2010/main" val="1685264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A15  Major internal structures of the brain.</a:t>
            </a:r>
            <a:r>
              <a:rPr lang="en-US" dirty="0"/>
              <a:t> In this view, the upper half of the left hemisphere has been dissected away, revealing the temporal horn of the lateral ventricle, the hippocampus, and the fornix.</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28</a:t>
            </a:fld>
            <a:endParaRPr lang="en-US"/>
          </a:p>
        </p:txBody>
      </p:sp>
    </p:spTree>
    <p:extLst>
      <p:ext uri="{BB962C8B-B14F-4D97-AF65-F5344CB8AC3E}">
        <p14:creationId xmlns:p14="http://schemas.microsoft.com/office/powerpoint/2010/main" val="3452374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BOX A  Thalamus and </a:t>
            </a:r>
            <a:r>
              <a:rPr lang="en-US" b="1" dirty="0" err="1"/>
              <a:t>Thalamocortical</a:t>
            </a:r>
            <a:r>
              <a:rPr lang="en-US" b="1" dirty="0"/>
              <a:t> Relations</a:t>
            </a:r>
            <a:r>
              <a:rPr lang="en-US" b="0" baseline="0" dirty="0"/>
              <a:t> </a:t>
            </a:r>
            <a:r>
              <a:rPr lang="en-US" dirty="0"/>
              <a:t>(A) Subdivisions of the thalamus in the human brain. (From </a:t>
            </a:r>
            <a:r>
              <a:rPr lang="en-US" dirty="0" err="1"/>
              <a:t>Blumenfeld</a:t>
            </a:r>
            <a:r>
              <a:rPr lang="en-US" dirty="0"/>
              <a:t>, 2010.) (B) </a:t>
            </a:r>
            <a:r>
              <a:rPr lang="en-US" dirty="0" err="1"/>
              <a:t>Thalamocortical</a:t>
            </a:r>
            <a:r>
              <a:rPr lang="en-US" dirty="0"/>
              <a:t> relations. Some specific thalamic nuclei are “first-order” relays of sensory or motor signals to the middle layers of primary cortex; other, “higher-order” nuclei distribute output signals via </a:t>
            </a:r>
            <a:r>
              <a:rPr lang="en-US" dirty="0" err="1"/>
              <a:t>cortico-thalamocortical</a:t>
            </a:r>
            <a:r>
              <a:rPr lang="en-US" dirty="0"/>
              <a:t> circuits (solid arrows). The thalamus also receives and distributes modulatory signals (dashed lines). (After Sherman and </a:t>
            </a:r>
            <a:r>
              <a:rPr lang="en-US" dirty="0" err="1"/>
              <a:t>Guillery</a:t>
            </a:r>
            <a:r>
              <a:rPr lang="en-US" dirty="0"/>
              <a:t>, 2011.)</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29</a:t>
            </a:fld>
            <a:endParaRPr lang="en-US"/>
          </a:p>
        </p:txBody>
      </p:sp>
    </p:spTree>
    <p:extLst>
      <p:ext uri="{BB962C8B-B14F-4D97-AF65-F5344CB8AC3E}">
        <p14:creationId xmlns:p14="http://schemas.microsoft.com/office/powerpoint/2010/main" val="1759688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A16  Internal structures of the brain seen in coronal section.</a:t>
            </a:r>
            <a:r>
              <a:rPr lang="en-US" dirty="0"/>
              <a:t> (A) This section passes through the basal ganglia. (B) A more posterior section also includes the thalamus. (C) A transparent view of the cerebral hemisphere showing the approximate locations of the sections in (A) and (B) relative to deep gray matter (the basal ganglia, thalamus, and amygdala are represented). Notice that because the caudate nucleus has a “tail” that arcs into the temporal lobe, it appears twice in section (B); the same is true of other brain structures, including the lateral ventricle. (Also see Figure A20 and Atlas Plate 2.) (After </a:t>
            </a:r>
            <a:r>
              <a:rPr lang="en-US" dirty="0" err="1"/>
              <a:t>Blumenfeld</a:t>
            </a:r>
            <a:r>
              <a:rPr lang="en-US" dirty="0"/>
              <a:t>, 2010.)</a:t>
            </a:r>
          </a:p>
        </p:txBody>
      </p:sp>
      <p:sp>
        <p:nvSpPr>
          <p:cNvPr id="4" name="Slide Number Placeholder 3"/>
          <p:cNvSpPr>
            <a:spLocks noGrp="1"/>
          </p:cNvSpPr>
          <p:nvPr>
            <p:ph type="sldNum" sz="quarter" idx="10"/>
          </p:nvPr>
        </p:nvSpPr>
        <p:spPr/>
        <p:txBody>
          <a:bodyPr/>
          <a:lstStyle/>
          <a:p>
            <a:fld id="{B11FA646-5BA4-2540-B87F-8ED0E4574DDD}" type="slidenum">
              <a:rPr lang="en-US" smtClean="0"/>
              <a:pPr/>
              <a:t>30</a:t>
            </a:fld>
            <a:endParaRPr lang="en-US"/>
          </a:p>
        </p:txBody>
      </p:sp>
    </p:spTree>
    <p:extLst>
      <p:ext uri="{BB962C8B-B14F-4D97-AF65-F5344CB8AC3E}">
        <p14:creationId xmlns:p14="http://schemas.microsoft.com/office/powerpoint/2010/main" val="4268763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40085E-CFE1-E24E-945A-4A7AB1FB77B1}" type="slidenum">
              <a:rPr lang="en-US" smtClean="0"/>
              <a:t>31</a:t>
            </a:fld>
            <a:endParaRPr lang="en-US"/>
          </a:p>
        </p:txBody>
      </p:sp>
    </p:spTree>
    <p:extLst>
      <p:ext uri="{BB962C8B-B14F-4D97-AF65-F5344CB8AC3E}">
        <p14:creationId xmlns:p14="http://schemas.microsoft.com/office/powerpoint/2010/main" val="6456599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A2  Representative relationships between the embryonic and adult forms of the central nervous system.</a:t>
            </a:r>
            <a:r>
              <a:rPr lang="en-US" dirty="0"/>
              <a:t> See Chapter 22 for an account of brain development that more fully explains the formation of regional identity in the developing CNS, including the origin of the ventricular spaces.</a:t>
            </a:r>
          </a:p>
        </p:txBody>
      </p:sp>
      <p:sp>
        <p:nvSpPr>
          <p:cNvPr id="4" name="Slide Number Placeholder 3"/>
          <p:cNvSpPr>
            <a:spLocks noGrp="1"/>
          </p:cNvSpPr>
          <p:nvPr>
            <p:ph type="sldNum" sz="quarter" idx="10"/>
          </p:nvPr>
        </p:nvSpPr>
        <p:spPr/>
        <p:txBody>
          <a:bodyPr/>
          <a:lstStyle/>
          <a:p>
            <a:fld id="{B11FA646-5BA4-2540-B87F-8ED0E4574DDD}" type="slidenum">
              <a:rPr lang="en-US" smtClean="0"/>
              <a:pPr/>
              <a:t>32</a:t>
            </a:fld>
            <a:endParaRPr lang="en-US"/>
          </a:p>
        </p:txBody>
      </p:sp>
    </p:spTree>
    <p:extLst>
      <p:ext uri="{BB962C8B-B14F-4D97-AF65-F5344CB8AC3E}">
        <p14:creationId xmlns:p14="http://schemas.microsoft.com/office/powerpoint/2010/main" val="4193886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terms “superior” and “inferior” are</a:t>
            </a:r>
            <a:r>
              <a:rPr lang="en-US" baseline="0" dirty="0"/>
              <a:t> used in humans to indicate “toward the top of the head” and “toward the buttocks” in humans</a:t>
            </a:r>
          </a:p>
          <a:p>
            <a:r>
              <a:rPr lang="en-US" baseline="0" dirty="0"/>
              <a:t>“Posterior” and “anterior” in humans do not correspond to “caudal” and “rostral” as they do in non-humans</a:t>
            </a:r>
          </a:p>
          <a:p>
            <a:r>
              <a:rPr lang="en-US" baseline="0" dirty="0"/>
              <a:t> </a:t>
            </a:r>
            <a:endParaRPr lang="en-US" dirty="0"/>
          </a:p>
        </p:txBody>
      </p:sp>
      <p:sp>
        <p:nvSpPr>
          <p:cNvPr id="4" name="Slide Number Placeholder 3"/>
          <p:cNvSpPr>
            <a:spLocks noGrp="1"/>
          </p:cNvSpPr>
          <p:nvPr>
            <p:ph type="sldNum" sz="quarter" idx="10"/>
          </p:nvPr>
        </p:nvSpPr>
        <p:spPr/>
        <p:txBody>
          <a:bodyPr/>
          <a:lstStyle/>
          <a:p>
            <a:fld id="{582545A7-2D77-1746-8735-627663B8D5F6}" type="slidenum">
              <a:rPr lang="en-US" smtClean="0"/>
              <a:t>7</a:t>
            </a:fld>
            <a:endParaRPr lang="en-US"/>
          </a:p>
        </p:txBody>
      </p:sp>
    </p:spTree>
    <p:extLst>
      <p:ext uri="{BB962C8B-B14F-4D97-AF65-F5344CB8AC3E}">
        <p14:creationId xmlns:p14="http://schemas.microsoft.com/office/powerpoint/2010/main" val="2458469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A1  Axes of the human nervous system.</a:t>
            </a:r>
            <a:r>
              <a:rPr lang="en-US" dirty="0"/>
              <a:t> A flexure in the long axis of the nervous system arose as humans evolved upright posture, leading to an approximately 120° angle between the long axis of the brainstem and that of the forebrain. The consequences of this flexure for anatomical terminology are indicated in (A). The terms </a:t>
            </a:r>
            <a:r>
              <a:rPr lang="en-US" i="1" dirty="0"/>
              <a:t>anterior, posterior</a:t>
            </a:r>
            <a:r>
              <a:rPr lang="en-US" dirty="0"/>
              <a:t>, </a:t>
            </a:r>
            <a:r>
              <a:rPr lang="en-US" i="1" dirty="0"/>
              <a:t>superior</a:t>
            </a:r>
            <a:r>
              <a:rPr lang="en-US" dirty="0"/>
              <a:t>, and </a:t>
            </a:r>
            <a:r>
              <a:rPr lang="en-US" i="1" dirty="0"/>
              <a:t>inferior</a:t>
            </a:r>
            <a:r>
              <a:rPr lang="en-US" dirty="0"/>
              <a:t> refer to the long axis of the body, which is straight. Therefore, these terms indicate the same direction for both the forebrain and the brainstem. In contrast, the terms </a:t>
            </a:r>
            <a:r>
              <a:rPr lang="en-US" i="1" dirty="0"/>
              <a:t>dorsal</a:t>
            </a:r>
            <a:r>
              <a:rPr lang="en-US" dirty="0"/>
              <a:t>, </a:t>
            </a:r>
            <a:r>
              <a:rPr lang="en-US" i="1" dirty="0"/>
              <a:t>ventral</a:t>
            </a:r>
            <a:r>
              <a:rPr lang="en-US" dirty="0"/>
              <a:t>, </a:t>
            </a:r>
            <a:r>
              <a:rPr lang="en-US" i="1" dirty="0"/>
              <a:t>rostral</a:t>
            </a:r>
            <a:r>
              <a:rPr lang="en-US" dirty="0"/>
              <a:t>, and </a:t>
            </a:r>
            <a:r>
              <a:rPr lang="en-US" i="1" dirty="0"/>
              <a:t>caudal</a:t>
            </a:r>
            <a:r>
              <a:rPr lang="en-US" dirty="0"/>
              <a:t> refer to the long axis of the CNS. The dorsal direction is toward the back for the brainstem and spinal cord, but toward the top of the head for the forebrain. The opposite direction is ventral. The rostral direction is toward the top of the head for the brainstem and spinal cord, but toward the face for the forebrain. The opposite direction is caudal. (B) The major planes of section used in cutting or imaging the brain.</a:t>
            </a:r>
          </a:p>
        </p:txBody>
      </p:sp>
      <p:sp>
        <p:nvSpPr>
          <p:cNvPr id="4" name="Slide Number Placeholder 3"/>
          <p:cNvSpPr>
            <a:spLocks noGrp="1"/>
          </p:cNvSpPr>
          <p:nvPr>
            <p:ph type="sldNum" sz="quarter" idx="10"/>
          </p:nvPr>
        </p:nvSpPr>
        <p:spPr/>
        <p:txBody>
          <a:bodyPr/>
          <a:lstStyle/>
          <a:p>
            <a:fld id="{B11FA646-5BA4-2540-B87F-8ED0E4574DDD}" type="slidenum">
              <a:rPr lang="en-US" smtClean="0"/>
              <a:pPr/>
              <a:t>8</a:t>
            </a:fld>
            <a:endParaRPr lang="en-US"/>
          </a:p>
        </p:txBody>
      </p:sp>
    </p:spTree>
    <p:extLst>
      <p:ext uri="{BB962C8B-B14F-4D97-AF65-F5344CB8AC3E}">
        <p14:creationId xmlns:p14="http://schemas.microsoft.com/office/powerpoint/2010/main" val="4298502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1.12  The major anatomical components of the nervous system and their functional relationships.</a:t>
            </a:r>
            <a:r>
              <a:rPr lang="en-US" dirty="0"/>
              <a:t> (A) The CNS (brain and spinal cord) and PNS (spinal and cranial nerves). (B) Diagram of the major components of the CNS and PNS and their functional relationships. Stimuli from the environment convey information to processing circuits in the brain and spinal cord, which in turn interpret their significance and send signals to peripheral effectors that move the body and adjust the workings of its internal organs.</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17</a:t>
            </a:fld>
            <a:endParaRPr lang="en-US" dirty="0"/>
          </a:p>
        </p:txBody>
      </p:sp>
    </p:spTree>
    <p:extLst>
      <p:ext uri="{BB962C8B-B14F-4D97-AF65-F5344CB8AC3E}">
        <p14:creationId xmlns:p14="http://schemas.microsoft.com/office/powerpoint/2010/main" val="20929086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A6  Internal structure of the spinal cord.</a:t>
            </a:r>
            <a:r>
              <a:rPr lang="en-US" dirty="0"/>
              <a:t> (A) Transverse histological sections of the cord at four different levels, showing the characteristic arrangement of gray matter and white matter in the cervical, thoracic, lumbar, and sacral regions. The sections were processed to simulate myelin staining; thus, white matter appears darker, and gray matter lighter. (B) Diagram of the internal structure of the spinal cord.</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18</a:t>
            </a:fld>
            <a:endParaRPr lang="en-US"/>
          </a:p>
        </p:txBody>
      </p:sp>
    </p:spTree>
    <p:extLst>
      <p:ext uri="{BB962C8B-B14F-4D97-AF65-F5344CB8AC3E}">
        <p14:creationId xmlns:p14="http://schemas.microsoft.com/office/powerpoint/2010/main" val="2189541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A3  Subdivisions and components of the central nervous system.</a:t>
            </a:r>
            <a:r>
              <a:rPr lang="en-US" dirty="0"/>
              <a:t> (A) A lateral view indicating the major subdivisions and components of the CNS. (Note that the position of the brackets on the left side of the figure refers to the location of the spinal nerves as they exit the intervertebral foramina, not the position of the corresponding spinal cord segments.) (B) The CNS in ventral view, indicating the emergence of the spinal nerves, the cervical and lumbar enlargements, and the cauda </a:t>
            </a:r>
            <a:r>
              <a:rPr lang="en-US" dirty="0" err="1"/>
              <a:t>equina</a:t>
            </a:r>
            <a:r>
              <a:rPr lang="en-US" dirty="0"/>
              <a:t>.</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19</a:t>
            </a:fld>
            <a:endParaRPr lang="en-US"/>
          </a:p>
        </p:txBody>
      </p:sp>
    </p:spTree>
    <p:extLst>
      <p:ext uri="{BB962C8B-B14F-4D97-AF65-F5344CB8AC3E}">
        <p14:creationId xmlns:p14="http://schemas.microsoft.com/office/powerpoint/2010/main" val="37547144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A5  Relationship of the spinal cord and spinal nerves in the vertebral column.</a:t>
            </a:r>
            <a:r>
              <a:rPr lang="en-US" dirty="0"/>
              <a:t> Sensory information carried by the spinal nerves enters the cord via the dorsal roots of ganglia; motor commands leave the cord via the ventral roots. Once the dorsal and ventral roots join, sensory and motor axons usually travel together in the spinal nerves.</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20</a:t>
            </a:fld>
            <a:endParaRPr lang="en-US"/>
          </a:p>
        </p:txBody>
      </p:sp>
    </p:spTree>
    <p:extLst>
      <p:ext uri="{BB962C8B-B14F-4D97-AF65-F5344CB8AC3E}">
        <p14:creationId xmlns:p14="http://schemas.microsoft.com/office/powerpoint/2010/main" val="3413453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A8  Cranial nerves of the brainstem.</a:t>
            </a:r>
            <a:r>
              <a:rPr lang="en-US" dirty="0"/>
              <a:t> This ventral view of the brainstem shows the locations of the cranial nerves as they enter or exit each of the brainstem subdivisions (midbrain, pons, and medulla, shown at the right). </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21</a:t>
            </a:fld>
            <a:endParaRPr lang="en-US"/>
          </a:p>
        </p:txBody>
      </p:sp>
    </p:spTree>
    <p:extLst>
      <p:ext uri="{BB962C8B-B14F-4D97-AF65-F5344CB8AC3E}">
        <p14:creationId xmlns:p14="http://schemas.microsoft.com/office/powerpoint/2010/main" val="1492086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A9  Cranial nerve nuclei of the brainstem.</a:t>
            </a:r>
            <a:r>
              <a:rPr lang="en-US" dirty="0"/>
              <a:t> This “phantom” view of the brainstem’s dorsal surface shows the locations of the brainstem nuclei that are either the target or the source of the cranial nerves. (See Table A2 for the relationship between each cranial nerve and cranial nerve nuclei, and Table A3 for a functional scheme that localizes cranial nerve nuclei with respect to brainstem subdivision and sensory or motor function.) With the exception of the nuclei associated with the trigeminal nerve, there is close correspondence between the location of the cranial nerve nuclei in the midbrain, pons, and medulla and the location of the associated cranial nerves. At right, the territories of the major brainstem subdivisions are indicated on the dorsal surface.</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22</a:t>
            </a:fld>
            <a:endParaRPr lang="en-US"/>
          </a:p>
        </p:txBody>
      </p:sp>
    </p:spTree>
    <p:extLst>
      <p:ext uri="{BB962C8B-B14F-4D97-AF65-F5344CB8AC3E}">
        <p14:creationId xmlns:p14="http://schemas.microsoft.com/office/powerpoint/2010/main" val="39653443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3A58929-94C0-4744-A533-0D830C4B6B03}"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82132-E4F0-5446-856E-088F401E8FB2}" type="slidenum">
              <a:rPr lang="en-US" smtClean="0"/>
              <a:t>‹#›</a:t>
            </a:fld>
            <a:endParaRPr lang="en-US"/>
          </a:p>
        </p:txBody>
      </p:sp>
    </p:spTree>
    <p:extLst>
      <p:ext uri="{BB962C8B-B14F-4D97-AF65-F5344CB8AC3E}">
        <p14:creationId xmlns:p14="http://schemas.microsoft.com/office/powerpoint/2010/main" val="2279968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A58929-94C0-4744-A533-0D830C4B6B03}"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82132-E4F0-5446-856E-088F401E8FB2}" type="slidenum">
              <a:rPr lang="en-US" smtClean="0"/>
              <a:t>‹#›</a:t>
            </a:fld>
            <a:endParaRPr lang="en-US"/>
          </a:p>
        </p:txBody>
      </p:sp>
    </p:spTree>
    <p:extLst>
      <p:ext uri="{BB962C8B-B14F-4D97-AF65-F5344CB8AC3E}">
        <p14:creationId xmlns:p14="http://schemas.microsoft.com/office/powerpoint/2010/main" val="15594733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A58929-94C0-4744-A533-0D830C4B6B03}"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82132-E4F0-5446-856E-088F401E8FB2}" type="slidenum">
              <a:rPr lang="en-US" smtClean="0"/>
              <a:t>‹#›</a:t>
            </a:fld>
            <a:endParaRPr lang="en-US"/>
          </a:p>
        </p:txBody>
      </p:sp>
    </p:spTree>
    <p:extLst>
      <p:ext uri="{BB962C8B-B14F-4D97-AF65-F5344CB8AC3E}">
        <p14:creationId xmlns:p14="http://schemas.microsoft.com/office/powerpoint/2010/main" val="37479408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A58929-94C0-4744-A533-0D830C4B6B03}"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82132-E4F0-5446-856E-088F401E8FB2}" type="slidenum">
              <a:rPr lang="en-US" smtClean="0"/>
              <a:t>‹#›</a:t>
            </a:fld>
            <a:endParaRPr lang="en-US"/>
          </a:p>
        </p:txBody>
      </p:sp>
    </p:spTree>
    <p:extLst>
      <p:ext uri="{BB962C8B-B14F-4D97-AF65-F5344CB8AC3E}">
        <p14:creationId xmlns:p14="http://schemas.microsoft.com/office/powerpoint/2010/main" val="1932012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A58929-94C0-4744-A533-0D830C4B6B03}" type="datetimeFigureOut">
              <a:rPr lang="en-US" smtClean="0"/>
              <a:t>9/29/2022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C82132-E4F0-5446-856E-088F401E8FB2}" type="slidenum">
              <a:rPr lang="en-US" smtClean="0"/>
              <a:t>‹#›</a:t>
            </a:fld>
            <a:endParaRPr lang="en-US"/>
          </a:p>
        </p:txBody>
      </p:sp>
    </p:spTree>
    <p:extLst>
      <p:ext uri="{BB962C8B-B14F-4D97-AF65-F5344CB8AC3E}">
        <p14:creationId xmlns:p14="http://schemas.microsoft.com/office/powerpoint/2010/main" val="4260476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A58929-94C0-4744-A533-0D830C4B6B03}"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82132-E4F0-5446-856E-088F401E8FB2}" type="slidenum">
              <a:rPr lang="en-US" smtClean="0"/>
              <a:t>‹#›</a:t>
            </a:fld>
            <a:endParaRPr lang="en-US"/>
          </a:p>
        </p:txBody>
      </p:sp>
    </p:spTree>
    <p:extLst>
      <p:ext uri="{BB962C8B-B14F-4D97-AF65-F5344CB8AC3E}">
        <p14:creationId xmlns:p14="http://schemas.microsoft.com/office/powerpoint/2010/main" val="21792600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3A58929-94C0-4744-A533-0D830C4B6B03}" type="datetimeFigureOut">
              <a:rPr lang="en-US" smtClean="0"/>
              <a:t>9/29/2022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C82132-E4F0-5446-856E-088F401E8FB2}" type="slidenum">
              <a:rPr lang="en-US" smtClean="0"/>
              <a:t>‹#›</a:t>
            </a:fld>
            <a:endParaRPr lang="en-US"/>
          </a:p>
        </p:txBody>
      </p:sp>
    </p:spTree>
    <p:extLst>
      <p:ext uri="{BB962C8B-B14F-4D97-AF65-F5344CB8AC3E}">
        <p14:creationId xmlns:p14="http://schemas.microsoft.com/office/powerpoint/2010/main" val="3327317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A58929-94C0-4744-A533-0D830C4B6B03}" type="datetimeFigureOut">
              <a:rPr lang="en-US" smtClean="0"/>
              <a:t>9/29/2022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2C82132-E4F0-5446-856E-088F401E8FB2}" type="slidenum">
              <a:rPr lang="en-US" smtClean="0"/>
              <a:t>‹#›</a:t>
            </a:fld>
            <a:endParaRPr lang="en-US"/>
          </a:p>
        </p:txBody>
      </p:sp>
    </p:spTree>
    <p:extLst>
      <p:ext uri="{BB962C8B-B14F-4D97-AF65-F5344CB8AC3E}">
        <p14:creationId xmlns:p14="http://schemas.microsoft.com/office/powerpoint/2010/main" val="381273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A58929-94C0-4744-A533-0D830C4B6B03}" type="datetimeFigureOut">
              <a:rPr lang="en-US" smtClean="0"/>
              <a:t>9/29/2022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2C82132-E4F0-5446-856E-088F401E8FB2}" type="slidenum">
              <a:rPr lang="en-US" smtClean="0"/>
              <a:t>‹#›</a:t>
            </a:fld>
            <a:endParaRPr lang="en-US"/>
          </a:p>
        </p:txBody>
      </p:sp>
    </p:spTree>
    <p:extLst>
      <p:ext uri="{BB962C8B-B14F-4D97-AF65-F5344CB8AC3E}">
        <p14:creationId xmlns:p14="http://schemas.microsoft.com/office/powerpoint/2010/main" val="1420844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A58929-94C0-4744-A533-0D830C4B6B03}"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82132-E4F0-5446-856E-088F401E8FB2}" type="slidenum">
              <a:rPr lang="en-US" smtClean="0"/>
              <a:t>‹#›</a:t>
            </a:fld>
            <a:endParaRPr lang="en-US"/>
          </a:p>
        </p:txBody>
      </p:sp>
    </p:spTree>
    <p:extLst>
      <p:ext uri="{BB962C8B-B14F-4D97-AF65-F5344CB8AC3E}">
        <p14:creationId xmlns:p14="http://schemas.microsoft.com/office/powerpoint/2010/main" val="37372374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A58929-94C0-4744-A533-0D830C4B6B03}" type="datetimeFigureOut">
              <a:rPr lang="en-US" smtClean="0"/>
              <a:t>9/29/2022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C82132-E4F0-5446-856E-088F401E8FB2}" type="slidenum">
              <a:rPr lang="en-US" smtClean="0"/>
              <a:t>‹#›</a:t>
            </a:fld>
            <a:endParaRPr lang="en-US"/>
          </a:p>
        </p:txBody>
      </p:sp>
    </p:spTree>
    <p:extLst>
      <p:ext uri="{BB962C8B-B14F-4D97-AF65-F5344CB8AC3E}">
        <p14:creationId xmlns:p14="http://schemas.microsoft.com/office/powerpoint/2010/main" val="2734366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A58929-94C0-4744-A533-0D830C4B6B03}" type="datetimeFigureOut">
              <a:rPr lang="en-US" smtClean="0"/>
              <a:t>9/29/2022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C82132-E4F0-5446-856E-088F401E8FB2}" type="slidenum">
              <a:rPr lang="en-US" smtClean="0"/>
              <a:t>‹#›</a:t>
            </a:fld>
            <a:endParaRPr lang="en-US"/>
          </a:p>
        </p:txBody>
      </p:sp>
    </p:spTree>
    <p:extLst>
      <p:ext uri="{BB962C8B-B14F-4D97-AF65-F5344CB8AC3E}">
        <p14:creationId xmlns:p14="http://schemas.microsoft.com/office/powerpoint/2010/main" val="2006782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scalablebrainatlas.incf.or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0.t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CAFA-89D7-DF4D-AD5A-D8C6ADCFB401}"/>
              </a:ext>
            </a:extLst>
          </p:cNvPr>
          <p:cNvSpPr>
            <a:spLocks noGrp="1"/>
          </p:cNvSpPr>
          <p:nvPr>
            <p:ph type="title"/>
          </p:nvPr>
        </p:nvSpPr>
        <p:spPr>
          <a:xfrm>
            <a:off x="628650" y="1650640"/>
            <a:ext cx="7886700" cy="994172"/>
          </a:xfrm>
        </p:spPr>
        <p:txBody>
          <a:bodyPr>
            <a:normAutofit fontScale="90000"/>
          </a:bodyPr>
          <a:lstStyle/>
          <a:p>
            <a:pPr algn="ctr"/>
            <a:r>
              <a:rPr lang="en-US" dirty="0"/>
              <a:t>BMD ENG 301</a:t>
            </a:r>
            <a:br>
              <a:rPr lang="en-US" dirty="0"/>
            </a:br>
            <a:r>
              <a:rPr lang="en-US" dirty="0"/>
              <a:t>Quantitative Systems Physiology</a:t>
            </a:r>
            <a:br>
              <a:rPr lang="en-US" dirty="0"/>
            </a:br>
            <a:r>
              <a:rPr lang="en-US" dirty="0"/>
              <a:t>(Nervous System)</a:t>
            </a:r>
          </a:p>
        </p:txBody>
      </p:sp>
      <p:sp>
        <p:nvSpPr>
          <p:cNvPr id="3" name="Content Placeholder 2">
            <a:extLst>
              <a:ext uri="{FF2B5EF4-FFF2-40B4-BE49-F238E27FC236}">
                <a16:creationId xmlns:a16="http://schemas.microsoft.com/office/drawing/2014/main" id="{50A05605-E2AE-014A-AA96-33A30144174B}"/>
              </a:ext>
            </a:extLst>
          </p:cNvPr>
          <p:cNvSpPr>
            <a:spLocks noGrp="1"/>
          </p:cNvSpPr>
          <p:nvPr>
            <p:ph idx="1"/>
          </p:nvPr>
        </p:nvSpPr>
        <p:spPr>
          <a:xfrm>
            <a:off x="628650" y="3049659"/>
            <a:ext cx="7886700" cy="3263504"/>
          </a:xfrm>
        </p:spPr>
        <p:txBody>
          <a:bodyPr vert="horz" lIns="91440" tIns="45720" rIns="91440" bIns="45720" rtlCol="0" anchor="t">
            <a:normAutofit lnSpcReduction="10000"/>
          </a:bodyPr>
          <a:lstStyle/>
          <a:p>
            <a:pPr marL="0" indent="0" algn="ctr">
              <a:buNone/>
            </a:pPr>
            <a:endParaRPr lang="en-US" dirty="0"/>
          </a:p>
          <a:p>
            <a:pPr marL="0" indent="0" algn="ctr">
              <a:buNone/>
            </a:pPr>
            <a:r>
              <a:rPr lang="en-US" dirty="0"/>
              <a:t>Lecture 2:  Neuroanatomy</a:t>
            </a:r>
          </a:p>
          <a:p>
            <a:pPr marL="0" indent="0" algn="ctr">
              <a:buNone/>
            </a:pPr>
            <a:r>
              <a:rPr lang="en-US">
                <a:cs typeface="Calibri"/>
              </a:rPr>
              <a:t>2022_v1</a:t>
            </a:r>
            <a:endParaRPr lang="en-US" dirty="0">
              <a:cs typeface="Calibri"/>
            </a:endParaRPr>
          </a:p>
          <a:p>
            <a:pPr marL="0" indent="0" algn="ctr">
              <a:buNone/>
            </a:pPr>
            <a:endParaRPr lang="en-US" dirty="0"/>
          </a:p>
          <a:p>
            <a:pPr marL="0" indent="0" algn="ctr">
              <a:buNone/>
            </a:pPr>
            <a:endParaRPr lang="en-US" dirty="0"/>
          </a:p>
          <a:p>
            <a:pPr marL="0" indent="0" algn="ctr">
              <a:buNone/>
            </a:pPr>
            <a:r>
              <a:rPr lang="en-US" dirty="0"/>
              <a:t>Professor Malcolm MacIver</a:t>
            </a:r>
          </a:p>
        </p:txBody>
      </p:sp>
    </p:spTree>
    <p:extLst>
      <p:ext uri="{BB962C8B-B14F-4D97-AF65-F5344CB8AC3E}">
        <p14:creationId xmlns:p14="http://schemas.microsoft.com/office/powerpoint/2010/main" val="1304980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D658A-5569-1DF8-844E-718589D9CE4B}"/>
              </a:ext>
            </a:extLst>
          </p:cNvPr>
          <p:cNvSpPr>
            <a:spLocks noGrp="1"/>
          </p:cNvSpPr>
          <p:nvPr>
            <p:ph type="title"/>
          </p:nvPr>
        </p:nvSpPr>
        <p:spPr/>
        <p:txBody>
          <a:bodyPr/>
          <a:lstStyle/>
          <a:p>
            <a:r>
              <a:rPr lang="en-US" dirty="0"/>
              <a:t>Online resource</a:t>
            </a:r>
          </a:p>
        </p:txBody>
      </p:sp>
      <p:pic>
        <p:nvPicPr>
          <p:cNvPr id="5" name="Picture 4">
            <a:extLst>
              <a:ext uri="{FF2B5EF4-FFF2-40B4-BE49-F238E27FC236}">
                <a16:creationId xmlns:a16="http://schemas.microsoft.com/office/drawing/2014/main" id="{43E29CBA-8503-FC85-5EF6-1CF5D1FC65CE}"/>
              </a:ext>
            </a:extLst>
          </p:cNvPr>
          <p:cNvPicPr>
            <a:picLocks noChangeAspect="1"/>
          </p:cNvPicPr>
          <p:nvPr/>
        </p:nvPicPr>
        <p:blipFill>
          <a:blip r:embed="rId2"/>
          <a:stretch>
            <a:fillRect/>
          </a:stretch>
        </p:blipFill>
        <p:spPr>
          <a:xfrm>
            <a:off x="4173382" y="1417638"/>
            <a:ext cx="4159115" cy="4886960"/>
          </a:xfrm>
          <a:prstGeom prst="rect">
            <a:avLst/>
          </a:prstGeom>
        </p:spPr>
      </p:pic>
      <p:sp>
        <p:nvSpPr>
          <p:cNvPr id="6" name="TextBox 5">
            <a:extLst>
              <a:ext uri="{FF2B5EF4-FFF2-40B4-BE49-F238E27FC236}">
                <a16:creationId xmlns:a16="http://schemas.microsoft.com/office/drawing/2014/main" id="{7D4893F9-AA0C-5BE5-790D-419384685202}"/>
              </a:ext>
            </a:extLst>
          </p:cNvPr>
          <p:cNvSpPr txBox="1"/>
          <p:nvPr/>
        </p:nvSpPr>
        <p:spPr>
          <a:xfrm>
            <a:off x="493873" y="2367280"/>
            <a:ext cx="3325206" cy="369332"/>
          </a:xfrm>
          <a:prstGeom prst="rect">
            <a:avLst/>
          </a:prstGeom>
          <a:noFill/>
        </p:spPr>
        <p:txBody>
          <a:bodyPr wrap="none" rtlCol="0">
            <a:spAutoFit/>
          </a:bodyPr>
          <a:lstStyle/>
          <a:p>
            <a:r>
              <a:rPr lang="en-US" dirty="0">
                <a:hlinkClick r:id="rId3"/>
              </a:rPr>
              <a:t>https://</a:t>
            </a:r>
            <a:r>
              <a:rPr lang="en-US" dirty="0" err="1">
                <a:hlinkClick r:id="rId3"/>
              </a:rPr>
              <a:t>scalablebrainatlas.incf.org</a:t>
            </a:r>
            <a:endParaRPr lang="en-US" dirty="0"/>
          </a:p>
        </p:txBody>
      </p:sp>
    </p:spTree>
    <p:extLst>
      <p:ext uri="{BB962C8B-B14F-4D97-AF65-F5344CB8AC3E}">
        <p14:creationId xmlns:p14="http://schemas.microsoft.com/office/powerpoint/2010/main" val="3958594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BE54E-D394-674F-9667-25D4E36353EE}"/>
              </a:ext>
            </a:extLst>
          </p:cNvPr>
          <p:cNvSpPr>
            <a:spLocks noGrp="1"/>
          </p:cNvSpPr>
          <p:nvPr>
            <p:ph type="title"/>
          </p:nvPr>
        </p:nvSpPr>
        <p:spPr/>
        <p:txBody>
          <a:bodyPr/>
          <a:lstStyle/>
          <a:p>
            <a:r>
              <a:rPr lang="en-US" dirty="0"/>
              <a:t>Tracing Pathways</a:t>
            </a:r>
          </a:p>
        </p:txBody>
      </p:sp>
      <p:pic>
        <p:nvPicPr>
          <p:cNvPr id="5" name="Picture 4">
            <a:extLst>
              <a:ext uri="{FF2B5EF4-FFF2-40B4-BE49-F238E27FC236}">
                <a16:creationId xmlns:a16="http://schemas.microsoft.com/office/drawing/2014/main" id="{DD4D2999-6948-3F4D-BE2A-B1727E12B2D8}"/>
              </a:ext>
            </a:extLst>
          </p:cNvPr>
          <p:cNvPicPr>
            <a:picLocks noChangeAspect="1"/>
          </p:cNvPicPr>
          <p:nvPr/>
        </p:nvPicPr>
        <p:blipFill>
          <a:blip r:embed="rId2"/>
          <a:stretch>
            <a:fillRect/>
          </a:stretch>
        </p:blipFill>
        <p:spPr>
          <a:xfrm>
            <a:off x="304800" y="1650063"/>
            <a:ext cx="8534400" cy="4127500"/>
          </a:xfrm>
          <a:prstGeom prst="rect">
            <a:avLst/>
          </a:prstGeom>
        </p:spPr>
      </p:pic>
    </p:spTree>
    <p:extLst>
      <p:ext uri="{BB962C8B-B14F-4D97-AF65-F5344CB8AC3E}">
        <p14:creationId xmlns:p14="http://schemas.microsoft.com/office/powerpoint/2010/main" val="8132081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78BC4-2FA0-DA48-8A74-B48166B5F9AF}"/>
              </a:ext>
            </a:extLst>
          </p:cNvPr>
          <p:cNvSpPr>
            <a:spLocks noGrp="1"/>
          </p:cNvSpPr>
          <p:nvPr>
            <p:ph type="title"/>
          </p:nvPr>
        </p:nvSpPr>
        <p:spPr/>
        <p:txBody>
          <a:bodyPr/>
          <a:lstStyle/>
          <a:p>
            <a:r>
              <a:rPr lang="en-US" dirty="0"/>
              <a:t>The </a:t>
            </a:r>
            <a:r>
              <a:rPr lang="en-US" dirty="0" err="1"/>
              <a:t>psuedounipolar</a:t>
            </a:r>
            <a:r>
              <a:rPr lang="en-US" dirty="0"/>
              <a:t> neuron</a:t>
            </a:r>
          </a:p>
        </p:txBody>
      </p:sp>
      <p:pic>
        <p:nvPicPr>
          <p:cNvPr id="5" name="Content Placeholder 4">
            <a:extLst>
              <a:ext uri="{FF2B5EF4-FFF2-40B4-BE49-F238E27FC236}">
                <a16:creationId xmlns:a16="http://schemas.microsoft.com/office/drawing/2014/main" id="{E9DE9C28-4910-6F4F-B962-6B0555EAD0DB}"/>
              </a:ext>
            </a:extLst>
          </p:cNvPr>
          <p:cNvPicPr>
            <a:picLocks noGrp="1" noChangeAspect="1"/>
          </p:cNvPicPr>
          <p:nvPr>
            <p:ph idx="1"/>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 r="42497"/>
          <a:stretch/>
        </p:blipFill>
        <p:spPr>
          <a:xfrm>
            <a:off x="5622109" y="2125266"/>
            <a:ext cx="1577340" cy="3263504"/>
          </a:xfrm>
        </p:spPr>
      </p:pic>
      <p:sp>
        <p:nvSpPr>
          <p:cNvPr id="6" name="TextBox 5">
            <a:extLst>
              <a:ext uri="{FF2B5EF4-FFF2-40B4-BE49-F238E27FC236}">
                <a16:creationId xmlns:a16="http://schemas.microsoft.com/office/drawing/2014/main" id="{106CCA61-4383-554C-8CB3-750110F7C766}"/>
              </a:ext>
            </a:extLst>
          </p:cNvPr>
          <p:cNvSpPr txBox="1"/>
          <p:nvPr/>
        </p:nvSpPr>
        <p:spPr>
          <a:xfrm>
            <a:off x="628650" y="2125266"/>
            <a:ext cx="3771713" cy="3416320"/>
          </a:xfrm>
          <a:prstGeom prst="rect">
            <a:avLst/>
          </a:prstGeom>
          <a:noFill/>
        </p:spPr>
        <p:txBody>
          <a:bodyPr wrap="square" rtlCol="0">
            <a:spAutoFit/>
          </a:bodyPr>
          <a:lstStyle/>
          <a:p>
            <a:r>
              <a:rPr lang="en-US" sz="1350" dirty="0"/>
              <a:t>Most sensory afferent neurons are </a:t>
            </a:r>
            <a:r>
              <a:rPr lang="en-US" sz="1350" dirty="0" err="1"/>
              <a:t>pseudounipolar</a:t>
            </a:r>
            <a:r>
              <a:rPr lang="en-US" sz="1350" dirty="0"/>
              <a:t>…. </a:t>
            </a:r>
            <a:r>
              <a:rPr lang="en-US" sz="1350" dirty="0" err="1"/>
              <a:t>Pseudounipolar</a:t>
            </a:r>
            <a:r>
              <a:rPr lang="en-US" sz="1350" dirty="0"/>
              <a:t> neurons have one projection from the cell body, which splits into two axons: one that extends into the periphery and one that extends into the central nervous system. </a:t>
            </a:r>
          </a:p>
          <a:p>
            <a:endParaRPr lang="en-US" sz="1350" dirty="0"/>
          </a:p>
          <a:p>
            <a:r>
              <a:rPr lang="en-US" sz="1350" dirty="0"/>
              <a:t>Afferents that project into the spinal cord from skin and muscle are typically </a:t>
            </a:r>
            <a:r>
              <a:rPr lang="en-US" sz="1350" dirty="0" err="1"/>
              <a:t>pseudounipolar</a:t>
            </a:r>
            <a:r>
              <a:rPr lang="en-US" sz="1350" dirty="0"/>
              <a:t>. The cell bodies of these afferents are located in the dorsal root ganglia near the spinal cord…. The peripheral branch extends through a peripheral nerve, and is part of the sensory receptor in skin or muscle. The central branch projects through the dorsal (posterior) root into the spinal cord, and terminates on interneurons or motoneurons in the spinal cord, and may even project to the brainstem.</a:t>
            </a:r>
          </a:p>
        </p:txBody>
      </p:sp>
      <p:sp>
        <p:nvSpPr>
          <p:cNvPr id="3" name="TextBox 2">
            <a:extLst>
              <a:ext uri="{FF2B5EF4-FFF2-40B4-BE49-F238E27FC236}">
                <a16:creationId xmlns:a16="http://schemas.microsoft.com/office/drawing/2014/main" id="{AFAE44AC-E23E-01A4-2D40-6FE277DA5611}"/>
              </a:ext>
            </a:extLst>
          </p:cNvPr>
          <p:cNvSpPr txBox="1"/>
          <p:nvPr/>
        </p:nvSpPr>
        <p:spPr>
          <a:xfrm>
            <a:off x="5356688" y="5587752"/>
            <a:ext cx="3382336" cy="300082"/>
          </a:xfrm>
          <a:prstGeom prst="rect">
            <a:avLst/>
          </a:prstGeom>
          <a:noFill/>
        </p:spPr>
        <p:txBody>
          <a:bodyPr wrap="none" rtlCol="0">
            <a:spAutoFit/>
          </a:bodyPr>
          <a:lstStyle/>
          <a:p>
            <a:r>
              <a:rPr lang="en-US" sz="1350" dirty="0"/>
              <a:t>From: http://</a:t>
            </a:r>
            <a:r>
              <a:rPr lang="en-US" sz="1350" dirty="0" err="1"/>
              <a:t>pittmedneuro.com</a:t>
            </a:r>
            <a:r>
              <a:rPr lang="en-US" sz="1350" dirty="0"/>
              <a:t>/</a:t>
            </a:r>
            <a:r>
              <a:rPr lang="en-US" sz="1350" dirty="0" err="1"/>
              <a:t>neuron.html</a:t>
            </a:r>
            <a:endParaRPr lang="en-US" sz="1350" dirty="0"/>
          </a:p>
        </p:txBody>
      </p:sp>
    </p:spTree>
    <p:extLst>
      <p:ext uri="{BB962C8B-B14F-4D97-AF65-F5344CB8AC3E}">
        <p14:creationId xmlns:p14="http://schemas.microsoft.com/office/powerpoint/2010/main" val="2243873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BCF7-1A24-4348-9E81-42AB1CBC5894}"/>
              </a:ext>
            </a:extLst>
          </p:cNvPr>
          <p:cNvSpPr>
            <a:spLocks noGrp="1"/>
          </p:cNvSpPr>
          <p:nvPr>
            <p:ph type="title"/>
          </p:nvPr>
        </p:nvSpPr>
        <p:spPr/>
        <p:txBody>
          <a:bodyPr/>
          <a:lstStyle/>
          <a:p>
            <a:r>
              <a:rPr lang="en-US" dirty="0"/>
              <a:t>Functional Neuroanatomy</a:t>
            </a:r>
          </a:p>
        </p:txBody>
      </p:sp>
      <p:pic>
        <p:nvPicPr>
          <p:cNvPr id="4" name="Picture 3">
            <a:extLst>
              <a:ext uri="{FF2B5EF4-FFF2-40B4-BE49-F238E27FC236}">
                <a16:creationId xmlns:a16="http://schemas.microsoft.com/office/drawing/2014/main" id="{A33E472D-9FCD-8045-B51C-8DA870EEC612}"/>
              </a:ext>
            </a:extLst>
          </p:cNvPr>
          <p:cNvPicPr>
            <a:picLocks noChangeAspect="1"/>
          </p:cNvPicPr>
          <p:nvPr/>
        </p:nvPicPr>
        <p:blipFill>
          <a:blip r:embed="rId2"/>
          <a:stretch>
            <a:fillRect/>
          </a:stretch>
        </p:blipFill>
        <p:spPr>
          <a:xfrm>
            <a:off x="1007256" y="1274165"/>
            <a:ext cx="7129488" cy="5347116"/>
          </a:xfrm>
          <a:prstGeom prst="rect">
            <a:avLst/>
          </a:prstGeom>
        </p:spPr>
      </p:pic>
    </p:spTree>
    <p:extLst>
      <p:ext uri="{BB962C8B-B14F-4D97-AF65-F5344CB8AC3E}">
        <p14:creationId xmlns:p14="http://schemas.microsoft.com/office/powerpoint/2010/main" val="2621072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8DC50-D99A-3844-AD23-A3E7DD16DD48}"/>
              </a:ext>
            </a:extLst>
          </p:cNvPr>
          <p:cNvSpPr>
            <a:spLocks noGrp="1"/>
          </p:cNvSpPr>
          <p:nvPr>
            <p:ph type="title"/>
          </p:nvPr>
        </p:nvSpPr>
        <p:spPr/>
        <p:txBody>
          <a:bodyPr/>
          <a:lstStyle/>
          <a:p>
            <a:r>
              <a:rPr lang="en-US" dirty="0"/>
              <a:t>Functional Neuroanatomy</a:t>
            </a:r>
          </a:p>
        </p:txBody>
      </p:sp>
      <p:pic>
        <p:nvPicPr>
          <p:cNvPr id="5" name="Picture 4">
            <a:extLst>
              <a:ext uri="{FF2B5EF4-FFF2-40B4-BE49-F238E27FC236}">
                <a16:creationId xmlns:a16="http://schemas.microsoft.com/office/drawing/2014/main" id="{69E7BEDC-12CA-D447-98EA-DABE3E2B44AA}"/>
              </a:ext>
            </a:extLst>
          </p:cNvPr>
          <p:cNvPicPr>
            <a:picLocks noChangeAspect="1"/>
          </p:cNvPicPr>
          <p:nvPr/>
        </p:nvPicPr>
        <p:blipFill>
          <a:blip r:embed="rId2"/>
          <a:stretch>
            <a:fillRect/>
          </a:stretch>
        </p:blipFill>
        <p:spPr>
          <a:xfrm>
            <a:off x="33728" y="1417638"/>
            <a:ext cx="9076544" cy="4538272"/>
          </a:xfrm>
          <a:prstGeom prst="rect">
            <a:avLst/>
          </a:prstGeom>
        </p:spPr>
      </p:pic>
      <p:sp>
        <p:nvSpPr>
          <p:cNvPr id="6" name="TextBox 5">
            <a:extLst>
              <a:ext uri="{FF2B5EF4-FFF2-40B4-BE49-F238E27FC236}">
                <a16:creationId xmlns:a16="http://schemas.microsoft.com/office/drawing/2014/main" id="{33989263-76A4-1142-8445-E70C385A77F4}"/>
              </a:ext>
            </a:extLst>
          </p:cNvPr>
          <p:cNvSpPr txBox="1"/>
          <p:nvPr/>
        </p:nvSpPr>
        <p:spPr>
          <a:xfrm>
            <a:off x="3500104" y="6145967"/>
            <a:ext cx="2143792" cy="523220"/>
          </a:xfrm>
          <a:prstGeom prst="rect">
            <a:avLst/>
          </a:prstGeom>
          <a:noFill/>
        </p:spPr>
        <p:txBody>
          <a:bodyPr wrap="none" rtlCol="0">
            <a:spAutoFit/>
          </a:bodyPr>
          <a:lstStyle/>
          <a:p>
            <a:r>
              <a:rPr lang="en-US" sz="2800" dirty="0" err="1"/>
              <a:t>Phinaes</a:t>
            </a:r>
            <a:r>
              <a:rPr lang="en-US" sz="2800" dirty="0"/>
              <a:t> Gage</a:t>
            </a:r>
          </a:p>
        </p:txBody>
      </p:sp>
    </p:spTree>
    <p:extLst>
      <p:ext uri="{BB962C8B-B14F-4D97-AF65-F5344CB8AC3E}">
        <p14:creationId xmlns:p14="http://schemas.microsoft.com/office/powerpoint/2010/main" val="24468840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BCF7-1A24-4348-9E81-42AB1CBC5894}"/>
              </a:ext>
            </a:extLst>
          </p:cNvPr>
          <p:cNvSpPr>
            <a:spLocks noGrp="1"/>
          </p:cNvSpPr>
          <p:nvPr>
            <p:ph type="title"/>
          </p:nvPr>
        </p:nvSpPr>
        <p:spPr/>
        <p:txBody>
          <a:bodyPr/>
          <a:lstStyle/>
          <a:p>
            <a:r>
              <a:rPr lang="en-US" i="1" dirty="0"/>
              <a:t>In vivo</a:t>
            </a:r>
            <a:r>
              <a:rPr lang="en-US" dirty="0"/>
              <a:t> Structural Brain Imaging</a:t>
            </a:r>
          </a:p>
        </p:txBody>
      </p:sp>
      <p:pic>
        <p:nvPicPr>
          <p:cNvPr id="4" name="Picture 3">
            <a:extLst>
              <a:ext uri="{FF2B5EF4-FFF2-40B4-BE49-F238E27FC236}">
                <a16:creationId xmlns:a16="http://schemas.microsoft.com/office/drawing/2014/main" id="{CF32ADFE-D825-3742-A21F-516C1CA7277F}"/>
              </a:ext>
            </a:extLst>
          </p:cNvPr>
          <p:cNvPicPr>
            <a:picLocks noChangeAspect="1"/>
          </p:cNvPicPr>
          <p:nvPr/>
        </p:nvPicPr>
        <p:blipFill>
          <a:blip r:embed="rId2"/>
          <a:stretch>
            <a:fillRect/>
          </a:stretch>
        </p:blipFill>
        <p:spPr>
          <a:xfrm>
            <a:off x="304800" y="1905000"/>
            <a:ext cx="8534400" cy="3048000"/>
          </a:xfrm>
          <a:prstGeom prst="rect">
            <a:avLst/>
          </a:prstGeom>
        </p:spPr>
      </p:pic>
    </p:spTree>
    <p:extLst>
      <p:ext uri="{BB962C8B-B14F-4D97-AF65-F5344CB8AC3E}">
        <p14:creationId xmlns:p14="http://schemas.microsoft.com/office/powerpoint/2010/main" val="9285290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7BCF7-1A24-4348-9E81-42AB1CBC5894}"/>
              </a:ext>
            </a:extLst>
          </p:cNvPr>
          <p:cNvSpPr>
            <a:spLocks noGrp="1"/>
          </p:cNvSpPr>
          <p:nvPr>
            <p:ph type="title"/>
          </p:nvPr>
        </p:nvSpPr>
        <p:spPr/>
        <p:txBody>
          <a:bodyPr/>
          <a:lstStyle/>
          <a:p>
            <a:r>
              <a:rPr lang="en-US" i="1" dirty="0"/>
              <a:t>In vivo</a:t>
            </a:r>
            <a:r>
              <a:rPr lang="en-US" dirty="0"/>
              <a:t> Functional Brain Imaging</a:t>
            </a:r>
          </a:p>
        </p:txBody>
      </p:sp>
      <p:pic>
        <p:nvPicPr>
          <p:cNvPr id="4" name="Picture 3">
            <a:extLst>
              <a:ext uri="{FF2B5EF4-FFF2-40B4-BE49-F238E27FC236}">
                <a16:creationId xmlns:a16="http://schemas.microsoft.com/office/drawing/2014/main" id="{BF21C145-80DE-A143-A6BB-9468AC929FB7}"/>
              </a:ext>
            </a:extLst>
          </p:cNvPr>
          <p:cNvPicPr>
            <a:picLocks noChangeAspect="1"/>
          </p:cNvPicPr>
          <p:nvPr/>
        </p:nvPicPr>
        <p:blipFill>
          <a:blip r:embed="rId2"/>
          <a:stretch>
            <a:fillRect/>
          </a:stretch>
        </p:blipFill>
        <p:spPr>
          <a:xfrm>
            <a:off x="304800" y="1295400"/>
            <a:ext cx="8534400" cy="5562600"/>
          </a:xfrm>
          <a:prstGeom prst="rect">
            <a:avLst/>
          </a:prstGeom>
        </p:spPr>
      </p:pic>
    </p:spTree>
    <p:extLst>
      <p:ext uri="{BB962C8B-B14F-4D97-AF65-F5344CB8AC3E}">
        <p14:creationId xmlns:p14="http://schemas.microsoft.com/office/powerpoint/2010/main" val="1466616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1-1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24484"/>
            <a:ext cx="8534400" cy="5590032"/>
          </a:xfrm>
          <a:prstGeom prst="rect">
            <a:avLst/>
          </a:prstGeom>
        </p:spPr>
      </p:pic>
    </p:spTree>
    <p:extLst>
      <p:ext uri="{BB962C8B-B14F-4D97-AF65-F5344CB8AC3E}">
        <p14:creationId xmlns:p14="http://schemas.microsoft.com/office/powerpoint/2010/main" val="40486441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47344"/>
            <a:ext cx="8534400" cy="5468112"/>
          </a:xfrm>
          <a:prstGeom prst="rect">
            <a:avLst/>
          </a:prstGeom>
        </p:spPr>
      </p:pic>
    </p:spTree>
    <p:extLst>
      <p:ext uri="{BB962C8B-B14F-4D97-AF65-F5344CB8AC3E}">
        <p14:creationId xmlns:p14="http://schemas.microsoft.com/office/powerpoint/2010/main" val="23939636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2304" y="417576"/>
            <a:ext cx="4279392" cy="6327648"/>
          </a:xfrm>
          <a:prstGeom prst="rect">
            <a:avLst/>
          </a:prstGeom>
        </p:spPr>
      </p:pic>
      <p:sp>
        <p:nvSpPr>
          <p:cNvPr id="4" name="TextBox 3"/>
          <p:cNvSpPr txBox="1"/>
          <p:nvPr/>
        </p:nvSpPr>
        <p:spPr>
          <a:xfrm>
            <a:off x="1068404" y="481263"/>
            <a:ext cx="184731" cy="461665"/>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389455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BB974-C407-2EF2-784F-5E3AAF05F51C}"/>
              </a:ext>
            </a:extLst>
          </p:cNvPr>
          <p:cNvSpPr>
            <a:spLocks noGrp="1"/>
          </p:cNvSpPr>
          <p:nvPr>
            <p:ph type="title"/>
          </p:nvPr>
        </p:nvSpPr>
        <p:spPr/>
        <p:txBody>
          <a:bodyPr/>
          <a:lstStyle/>
          <a:p>
            <a:r>
              <a:rPr lang="en-US" dirty="0"/>
              <a:t>Quick announcements</a:t>
            </a:r>
          </a:p>
        </p:txBody>
      </p:sp>
      <p:sp>
        <p:nvSpPr>
          <p:cNvPr id="3" name="Content Placeholder 2">
            <a:extLst>
              <a:ext uri="{FF2B5EF4-FFF2-40B4-BE49-F238E27FC236}">
                <a16:creationId xmlns:a16="http://schemas.microsoft.com/office/drawing/2014/main" id="{2566311D-DC59-F4D3-0710-A84A66BD74B4}"/>
              </a:ext>
            </a:extLst>
          </p:cNvPr>
          <p:cNvSpPr>
            <a:spLocks noGrp="1"/>
          </p:cNvSpPr>
          <p:nvPr>
            <p:ph idx="1"/>
          </p:nvPr>
        </p:nvSpPr>
        <p:spPr/>
        <p:txBody>
          <a:bodyPr/>
          <a:lstStyle/>
          <a:p>
            <a:r>
              <a:rPr lang="en-US" dirty="0"/>
              <a:t>Tuesday section 11-12</a:t>
            </a:r>
          </a:p>
          <a:p>
            <a:r>
              <a:rPr lang="en-US" dirty="0"/>
              <a:t>Aim for each section to be 24</a:t>
            </a:r>
          </a:p>
          <a:p>
            <a:r>
              <a:rPr lang="en-US" dirty="0"/>
              <a:t>We need 16 hands to go up to shift (at </a:t>
            </a:r>
            <a:r>
              <a:rPr lang="en-US"/>
              <a:t>1:40pm), </a:t>
            </a:r>
            <a:r>
              <a:rPr lang="en-US" dirty="0"/>
              <a:t>of which 6 needs to be from the Friday section, and 11 needs to be from Tuesday section)</a:t>
            </a:r>
          </a:p>
        </p:txBody>
      </p:sp>
    </p:spTree>
    <p:extLst>
      <p:ext uri="{BB962C8B-B14F-4D97-AF65-F5344CB8AC3E}">
        <p14:creationId xmlns:p14="http://schemas.microsoft.com/office/powerpoint/2010/main" val="2014051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2472" y="417576"/>
            <a:ext cx="4639056" cy="6327648"/>
          </a:xfrm>
          <a:prstGeom prst="rect">
            <a:avLst/>
          </a:prstGeom>
        </p:spPr>
      </p:pic>
    </p:spTree>
    <p:extLst>
      <p:ext uri="{BB962C8B-B14F-4D97-AF65-F5344CB8AC3E}">
        <p14:creationId xmlns:p14="http://schemas.microsoft.com/office/powerpoint/2010/main" val="233003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37488"/>
            <a:ext cx="8534400" cy="4687824"/>
          </a:xfrm>
          <a:prstGeom prst="rect">
            <a:avLst/>
          </a:prstGeom>
        </p:spPr>
      </p:pic>
      <p:sp>
        <p:nvSpPr>
          <p:cNvPr id="3" name="Title 2"/>
          <p:cNvSpPr>
            <a:spLocks noGrp="1"/>
          </p:cNvSpPr>
          <p:nvPr>
            <p:ph type="title"/>
          </p:nvPr>
        </p:nvSpPr>
        <p:spPr>
          <a:xfrm>
            <a:off x="457200" y="0"/>
            <a:ext cx="8229600" cy="1143000"/>
          </a:xfrm>
        </p:spPr>
        <p:txBody>
          <a:bodyPr>
            <a:normAutofit/>
          </a:bodyPr>
          <a:lstStyle/>
          <a:p>
            <a:r>
              <a:rPr lang="en-US" dirty="0"/>
              <a:t>Cranial nerves of the brainstem </a:t>
            </a:r>
          </a:p>
        </p:txBody>
      </p:sp>
    </p:spTree>
    <p:extLst>
      <p:ext uri="{BB962C8B-B14F-4D97-AF65-F5344CB8AC3E}">
        <p14:creationId xmlns:p14="http://schemas.microsoft.com/office/powerpoint/2010/main" val="278668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014984"/>
            <a:ext cx="8534400" cy="5132832"/>
          </a:xfrm>
          <a:prstGeom prst="rect">
            <a:avLst/>
          </a:prstGeom>
        </p:spPr>
      </p:pic>
      <p:sp>
        <p:nvSpPr>
          <p:cNvPr id="3" name="Title 2"/>
          <p:cNvSpPr>
            <a:spLocks noGrp="1"/>
          </p:cNvSpPr>
          <p:nvPr>
            <p:ph type="title"/>
          </p:nvPr>
        </p:nvSpPr>
        <p:spPr>
          <a:xfrm>
            <a:off x="457200" y="0"/>
            <a:ext cx="8229600" cy="1143000"/>
          </a:xfrm>
        </p:spPr>
        <p:txBody>
          <a:bodyPr>
            <a:normAutofit fontScale="90000"/>
          </a:bodyPr>
          <a:lstStyle/>
          <a:p>
            <a:r>
              <a:rPr lang="en-US" dirty="0"/>
              <a:t>Cranial nerve nuclei of the brainstem </a:t>
            </a:r>
          </a:p>
        </p:txBody>
      </p:sp>
    </p:spTree>
    <p:extLst>
      <p:ext uri="{BB962C8B-B14F-4D97-AF65-F5344CB8AC3E}">
        <p14:creationId xmlns:p14="http://schemas.microsoft.com/office/powerpoint/2010/main" val="17390776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Terminology</a:t>
            </a:r>
          </a:p>
        </p:txBody>
      </p:sp>
      <p:sp>
        <p:nvSpPr>
          <p:cNvPr id="3" name="Content Placeholder 2"/>
          <p:cNvSpPr>
            <a:spLocks noGrp="1"/>
          </p:cNvSpPr>
          <p:nvPr>
            <p:ph idx="1"/>
          </p:nvPr>
        </p:nvSpPr>
        <p:spPr/>
        <p:txBody>
          <a:bodyPr/>
          <a:lstStyle/>
          <a:p>
            <a:r>
              <a:rPr lang="en-US" dirty="0"/>
              <a:t>Ganglion:  Collections of hundreds to thousands of neuronal cell bodies found </a:t>
            </a:r>
            <a:r>
              <a:rPr lang="en-US" dirty="0">
                <a:solidFill>
                  <a:srgbClr val="FF0000"/>
                </a:solidFill>
              </a:rPr>
              <a:t>outside the CNS </a:t>
            </a:r>
            <a:r>
              <a:rPr lang="en-US" dirty="0"/>
              <a:t>along the course of peripheral nerves</a:t>
            </a:r>
          </a:p>
          <a:p>
            <a:r>
              <a:rPr lang="en-US" dirty="0"/>
              <a:t>Nucleus: Collections of hundreds to thousands of neuronal cell bodies found </a:t>
            </a:r>
            <a:r>
              <a:rPr lang="en-US" dirty="0">
                <a:solidFill>
                  <a:srgbClr val="FF0000"/>
                </a:solidFill>
              </a:rPr>
              <a:t>inside the CNS </a:t>
            </a:r>
            <a:endParaRPr lang="en-US" dirty="0"/>
          </a:p>
        </p:txBody>
      </p:sp>
    </p:spTree>
    <p:extLst>
      <p:ext uri="{BB962C8B-B14F-4D97-AF65-F5344CB8AC3E}">
        <p14:creationId xmlns:p14="http://schemas.microsoft.com/office/powerpoint/2010/main" val="2985538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4-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3768" y="417576"/>
            <a:ext cx="5236464" cy="6327648"/>
          </a:xfrm>
          <a:prstGeom prst="rect">
            <a:avLst/>
          </a:prstGeom>
        </p:spPr>
      </p:pic>
    </p:spTree>
    <p:extLst>
      <p:ext uri="{BB962C8B-B14F-4D97-AF65-F5344CB8AC3E}">
        <p14:creationId xmlns:p14="http://schemas.microsoft.com/office/powerpoint/2010/main" val="11361013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1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618488"/>
            <a:ext cx="8534400" cy="3925824"/>
          </a:xfrm>
          <a:prstGeom prst="rect">
            <a:avLst/>
          </a:prstGeom>
        </p:spPr>
      </p:pic>
    </p:spTree>
    <p:extLst>
      <p:ext uri="{BB962C8B-B14F-4D97-AF65-F5344CB8AC3E}">
        <p14:creationId xmlns:p14="http://schemas.microsoft.com/office/powerpoint/2010/main" val="20466267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1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8240" y="417576"/>
            <a:ext cx="6827520" cy="6327648"/>
          </a:xfrm>
          <a:prstGeom prst="rect">
            <a:avLst/>
          </a:prstGeom>
        </p:spPr>
      </p:pic>
    </p:spTree>
    <p:extLst>
      <p:ext uri="{BB962C8B-B14F-4D97-AF65-F5344CB8AC3E}">
        <p14:creationId xmlns:p14="http://schemas.microsoft.com/office/powerpoint/2010/main" val="3289454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uroscience6e-Fig-A14-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54152"/>
            <a:ext cx="7613904" cy="6327648"/>
          </a:xfrm>
          <a:prstGeom prst="rect">
            <a:avLst/>
          </a:prstGeom>
        </p:spPr>
      </p:pic>
    </p:spTree>
    <p:extLst>
      <p:ext uri="{BB962C8B-B14F-4D97-AF65-F5344CB8AC3E}">
        <p14:creationId xmlns:p14="http://schemas.microsoft.com/office/powerpoint/2010/main" val="796764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1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75360"/>
            <a:ext cx="8534400" cy="5212080"/>
          </a:xfrm>
          <a:prstGeom prst="rect">
            <a:avLst/>
          </a:prstGeom>
        </p:spPr>
      </p:pic>
    </p:spTree>
    <p:extLst>
      <p:ext uri="{BB962C8B-B14F-4D97-AF65-F5344CB8AC3E}">
        <p14:creationId xmlns:p14="http://schemas.microsoft.com/office/powerpoint/2010/main" val="2420524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3104" y="417576"/>
            <a:ext cx="5797791" cy="6327648"/>
          </a:xfrm>
          <a:prstGeom prst="rect">
            <a:avLst/>
          </a:prstGeom>
        </p:spPr>
      </p:pic>
    </p:spTree>
    <p:extLst>
      <p:ext uri="{BB962C8B-B14F-4D97-AF65-F5344CB8AC3E}">
        <p14:creationId xmlns:p14="http://schemas.microsoft.com/office/powerpoint/2010/main" val="10121585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44C12-E37D-BC49-961B-7024BC57AB21}"/>
              </a:ext>
            </a:extLst>
          </p:cNvPr>
          <p:cNvSpPr>
            <a:spLocks noGrp="1"/>
          </p:cNvSpPr>
          <p:nvPr>
            <p:ph type="title"/>
          </p:nvPr>
        </p:nvSpPr>
        <p:spPr/>
        <p:txBody>
          <a:bodyPr>
            <a:normAutofit/>
          </a:bodyPr>
          <a:lstStyle/>
          <a:p>
            <a:r>
              <a:rPr lang="en-US" dirty="0"/>
              <a:t>If you want to study the brain …</a:t>
            </a:r>
          </a:p>
        </p:txBody>
      </p:sp>
      <p:sp>
        <p:nvSpPr>
          <p:cNvPr id="3" name="Content Placeholder 2">
            <a:extLst>
              <a:ext uri="{FF2B5EF4-FFF2-40B4-BE49-F238E27FC236}">
                <a16:creationId xmlns:a16="http://schemas.microsoft.com/office/drawing/2014/main" id="{CCA73EC5-BFE7-C144-98AE-3560B0247B16}"/>
              </a:ext>
            </a:extLst>
          </p:cNvPr>
          <p:cNvSpPr>
            <a:spLocks noGrp="1"/>
          </p:cNvSpPr>
          <p:nvPr>
            <p:ph idx="1"/>
          </p:nvPr>
        </p:nvSpPr>
        <p:spPr/>
        <p:txBody>
          <a:bodyPr/>
          <a:lstStyle/>
          <a:p>
            <a:r>
              <a:rPr lang="en-US" dirty="0"/>
              <a:t>Classical Neuroanatomy</a:t>
            </a:r>
          </a:p>
          <a:p>
            <a:r>
              <a:rPr lang="en-US" dirty="0"/>
              <a:t>Functional Neuroanatomy</a:t>
            </a:r>
          </a:p>
          <a:p>
            <a:r>
              <a:rPr lang="en-US" i="1" dirty="0"/>
              <a:t>In vivo</a:t>
            </a:r>
            <a:r>
              <a:rPr lang="en-US" dirty="0"/>
              <a:t> Modern Brain Imaging</a:t>
            </a:r>
            <a:endParaRPr lang="en-US" i="1" dirty="0"/>
          </a:p>
        </p:txBody>
      </p:sp>
    </p:spTree>
    <p:extLst>
      <p:ext uri="{BB962C8B-B14F-4D97-AF65-F5344CB8AC3E}">
        <p14:creationId xmlns:p14="http://schemas.microsoft.com/office/powerpoint/2010/main" val="36914268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1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776" y="417576"/>
            <a:ext cx="7394448" cy="6327648"/>
          </a:xfrm>
          <a:prstGeom prst="rect">
            <a:avLst/>
          </a:prstGeom>
        </p:spPr>
      </p:pic>
    </p:spTree>
    <p:extLst>
      <p:ext uri="{BB962C8B-B14F-4D97-AF65-F5344CB8AC3E}">
        <p14:creationId xmlns:p14="http://schemas.microsoft.com/office/powerpoint/2010/main" val="40831098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Divisions of the CNS</a:t>
            </a:r>
          </a:p>
        </p:txBody>
      </p:sp>
      <p:sp>
        <p:nvSpPr>
          <p:cNvPr id="3" name="Content Placeholder 2"/>
          <p:cNvSpPr>
            <a:spLocks noGrp="1"/>
          </p:cNvSpPr>
          <p:nvPr>
            <p:ph idx="1"/>
          </p:nvPr>
        </p:nvSpPr>
        <p:spPr/>
        <p:txBody>
          <a:bodyPr>
            <a:normAutofit fontScale="92500" lnSpcReduction="20000"/>
          </a:bodyPr>
          <a:lstStyle/>
          <a:p>
            <a:r>
              <a:rPr lang="en-US" dirty="0"/>
              <a:t>Cerebrum</a:t>
            </a:r>
          </a:p>
          <a:p>
            <a:pPr lvl="1"/>
            <a:r>
              <a:rPr lang="en-US" dirty="0"/>
              <a:t>cerebral hemispheres, basal ganglia, etc.</a:t>
            </a:r>
          </a:p>
          <a:p>
            <a:r>
              <a:rPr lang="en-US" dirty="0"/>
              <a:t>Diencephalon</a:t>
            </a:r>
          </a:p>
          <a:p>
            <a:pPr lvl="1"/>
            <a:r>
              <a:rPr lang="en-US" dirty="0"/>
              <a:t>Thalamus, hypothalamus, retina, etc.</a:t>
            </a:r>
          </a:p>
          <a:p>
            <a:r>
              <a:rPr lang="en-US" dirty="0"/>
              <a:t>Midbrain</a:t>
            </a:r>
          </a:p>
          <a:p>
            <a:pPr lvl="1"/>
            <a:r>
              <a:rPr lang="en-US" dirty="0"/>
              <a:t>Inferior and superior </a:t>
            </a:r>
            <a:r>
              <a:rPr lang="en-US" dirty="0" err="1"/>
              <a:t>colliculi</a:t>
            </a:r>
            <a:r>
              <a:rPr lang="en-US" dirty="0"/>
              <a:t>, etc.</a:t>
            </a:r>
          </a:p>
          <a:p>
            <a:r>
              <a:rPr lang="en-US" dirty="0"/>
              <a:t>Pons</a:t>
            </a:r>
          </a:p>
          <a:p>
            <a:r>
              <a:rPr lang="en-US" dirty="0"/>
              <a:t>Cerebellum</a:t>
            </a:r>
          </a:p>
          <a:p>
            <a:r>
              <a:rPr lang="en-US" dirty="0"/>
              <a:t>Medulla</a:t>
            </a:r>
          </a:p>
          <a:p>
            <a:r>
              <a:rPr lang="en-US" dirty="0"/>
              <a:t>Spinal cord</a:t>
            </a:r>
          </a:p>
        </p:txBody>
      </p:sp>
    </p:spTree>
    <p:extLst>
      <p:ext uri="{BB962C8B-B14F-4D97-AF65-F5344CB8AC3E}">
        <p14:creationId xmlns:p14="http://schemas.microsoft.com/office/powerpoint/2010/main" val="20258533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140" y="643674"/>
            <a:ext cx="6903720" cy="6124839"/>
          </a:xfrm>
          <a:prstGeom prst="rect">
            <a:avLst/>
          </a:prstGeom>
        </p:spPr>
      </p:pic>
    </p:spTree>
    <p:extLst>
      <p:ext uri="{BB962C8B-B14F-4D97-AF65-F5344CB8AC3E}">
        <p14:creationId xmlns:p14="http://schemas.microsoft.com/office/powerpoint/2010/main" val="14020093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a:xfrm>
            <a:off x="457200" y="1600200"/>
            <a:ext cx="8229600" cy="5077182"/>
          </a:xfrm>
        </p:spPr>
        <p:txBody>
          <a:bodyPr numCol="1">
            <a:normAutofit lnSpcReduction="10000"/>
          </a:bodyPr>
          <a:lstStyle/>
          <a:p>
            <a:r>
              <a:rPr lang="en-US" dirty="0"/>
              <a:t>CNS, PNS, Cranial nerves, Spinal nerves</a:t>
            </a:r>
          </a:p>
          <a:p>
            <a:r>
              <a:rPr lang="en-US" dirty="0"/>
              <a:t>Cerebrum (Cerebral hemispheres), Diencephalon, Cerebellum, Brainstem (Midbrain, Pons, Medulla), Spinal Cord</a:t>
            </a:r>
          </a:p>
          <a:p>
            <a:r>
              <a:rPr lang="en-US" dirty="0"/>
              <a:t>Cervical nerves, Thoracic Nerves, Lumbar Nerves, Sacral Nerves, Coccygeal Nerves</a:t>
            </a:r>
          </a:p>
          <a:p>
            <a:r>
              <a:rPr lang="en-US" dirty="0"/>
              <a:t>Gray Matter, White Matter</a:t>
            </a:r>
          </a:p>
          <a:p>
            <a:r>
              <a:rPr lang="en-US" dirty="0"/>
              <a:t>Dorsal, Ventral, Anterior, Posterior, Caudal, Rostral, Inferior, Superior, Coronal, Horizontal, Sagittal, Transverse</a:t>
            </a:r>
          </a:p>
        </p:txBody>
      </p:sp>
    </p:spTree>
    <p:extLst>
      <p:ext uri="{BB962C8B-B14F-4D97-AF65-F5344CB8AC3E}">
        <p14:creationId xmlns:p14="http://schemas.microsoft.com/office/powerpoint/2010/main" val="538565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B326-1F51-CC4A-B81C-A0F8D587F4B2}"/>
              </a:ext>
            </a:extLst>
          </p:cNvPr>
          <p:cNvSpPr>
            <a:spLocks noGrp="1"/>
          </p:cNvSpPr>
          <p:nvPr>
            <p:ph type="title"/>
          </p:nvPr>
        </p:nvSpPr>
        <p:spPr/>
        <p:txBody>
          <a:bodyPr/>
          <a:lstStyle/>
          <a:p>
            <a:r>
              <a:rPr lang="en-US" dirty="0"/>
              <a:t>Classical Neuroanatomy</a:t>
            </a:r>
          </a:p>
        </p:txBody>
      </p:sp>
      <p:pic>
        <p:nvPicPr>
          <p:cNvPr id="5" name="Picture 4">
            <a:extLst>
              <a:ext uri="{FF2B5EF4-FFF2-40B4-BE49-F238E27FC236}">
                <a16:creationId xmlns:a16="http://schemas.microsoft.com/office/drawing/2014/main" id="{C27E0E0D-178A-0645-ADDA-6F1519AF8FC7}"/>
              </a:ext>
            </a:extLst>
          </p:cNvPr>
          <p:cNvPicPr>
            <a:picLocks noChangeAspect="1"/>
          </p:cNvPicPr>
          <p:nvPr/>
        </p:nvPicPr>
        <p:blipFill>
          <a:blip r:embed="rId2"/>
          <a:stretch>
            <a:fillRect/>
          </a:stretch>
        </p:blipFill>
        <p:spPr>
          <a:xfrm>
            <a:off x="865556" y="1304144"/>
            <a:ext cx="7412887" cy="5553856"/>
          </a:xfrm>
          <a:prstGeom prst="rect">
            <a:avLst/>
          </a:prstGeom>
        </p:spPr>
      </p:pic>
    </p:spTree>
    <p:extLst>
      <p:ext uri="{BB962C8B-B14F-4D97-AF65-F5344CB8AC3E}">
        <p14:creationId xmlns:p14="http://schemas.microsoft.com/office/powerpoint/2010/main" val="37443570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3208" y="1567998"/>
            <a:ext cx="3017956" cy="13997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2809" y="1058168"/>
            <a:ext cx="3135995" cy="22854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sp>
        <p:nvSpPr>
          <p:cNvPr id="26627" name="Rectangle 3"/>
          <p:cNvSpPr>
            <a:spLocks/>
          </p:cNvSpPr>
          <p:nvPr/>
        </p:nvSpPr>
        <p:spPr bwMode="auto">
          <a:xfrm>
            <a:off x="2174646" y="3495973"/>
            <a:ext cx="1816203" cy="5840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30480" bIns="0">
            <a:spAutoFit/>
          </a:bodyPr>
          <a:lstStyle/>
          <a:p>
            <a:pPr marL="30137"/>
            <a:r>
              <a:rPr lang="en-US" sz="1265" dirty="0">
                <a:latin typeface="Trebuchet MS" charset="0"/>
                <a:ea typeface="ＭＳ Ｐゴシック" charset="0"/>
                <a:cs typeface="Trebuchet MS" charset="0"/>
                <a:sym typeface="Trebuchet MS" charset="0"/>
              </a:rPr>
              <a:t>terms of location</a:t>
            </a:r>
          </a:p>
          <a:p>
            <a:pPr marL="30137"/>
            <a:r>
              <a:rPr lang="en-US" sz="1265" dirty="0">
                <a:latin typeface="Trebuchet MS" charset="0"/>
                <a:ea typeface="ＭＳ Ｐゴシック" charset="0"/>
                <a:cs typeface="Trebuchet MS" charset="0"/>
                <a:sym typeface="Trebuchet MS" charset="0"/>
              </a:rPr>
              <a:t>Vertebrates </a:t>
            </a:r>
          </a:p>
          <a:p>
            <a:pPr marL="30137"/>
            <a:r>
              <a:rPr lang="en-US" sz="1265" dirty="0">
                <a:latin typeface="Trebuchet MS" charset="0"/>
                <a:ea typeface="ＭＳ Ｐゴシック" charset="0"/>
                <a:cs typeface="Trebuchet MS" charset="0"/>
                <a:sym typeface="Trebuchet MS" charset="0"/>
              </a:rPr>
              <a:t>(all non-human animals)</a:t>
            </a:r>
          </a:p>
        </p:txBody>
      </p:sp>
      <p:sp>
        <p:nvSpPr>
          <p:cNvPr id="26628" name="Rectangle 4"/>
          <p:cNvSpPr>
            <a:spLocks/>
          </p:cNvSpPr>
          <p:nvPr/>
        </p:nvSpPr>
        <p:spPr bwMode="auto">
          <a:xfrm>
            <a:off x="5898059" y="5317629"/>
            <a:ext cx="1827423" cy="55181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miter lim="800000"/>
                <a:headEnd type="none" w="med" len="med"/>
                <a:tailEnd type="none" w="med" len="med"/>
              </a14:hiddenLine>
            </a:ext>
          </a:extLst>
        </p:spPr>
        <p:txBody>
          <a:bodyPr wrap="none" lIns="0" tIns="0" rIns="30480" bIns="0">
            <a:spAutoFit/>
          </a:bodyPr>
          <a:lstStyle/>
          <a:p>
            <a:pPr marL="30137"/>
            <a:r>
              <a:rPr lang="en-US" sz="1793" dirty="0">
                <a:latin typeface="Trebuchet MS" charset="0"/>
                <a:ea typeface="ＭＳ Ｐゴシック" charset="0"/>
                <a:cs typeface="Trebuchet MS" charset="0"/>
                <a:sym typeface="Trebuchet MS" charset="0"/>
              </a:rPr>
              <a:t>terms of location</a:t>
            </a:r>
          </a:p>
          <a:p>
            <a:pPr marL="30137"/>
            <a:r>
              <a:rPr lang="en-US" sz="1793" dirty="0">
                <a:latin typeface="Trebuchet MS" charset="0"/>
                <a:ea typeface="ＭＳ Ｐゴシック" charset="0"/>
                <a:cs typeface="Trebuchet MS" charset="0"/>
                <a:sym typeface="Trebuchet MS" charset="0"/>
              </a:rPr>
              <a:t>humans</a:t>
            </a:r>
          </a:p>
        </p:txBody>
      </p:sp>
      <p:pic>
        <p:nvPicPr>
          <p:cNvPr id="266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7406" y="4266158"/>
            <a:ext cx="1927139" cy="14759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chemeClr val="tx1"/>
                </a:solidFill>
                <a:round/>
                <a:headEnd/>
                <a:tailEnd/>
              </a14:hiddenLine>
            </a:ext>
          </a:extLst>
        </p:spPr>
      </p:pic>
      <p:pic>
        <p:nvPicPr>
          <p:cNvPr id="2" name="Picture 1"/>
          <p:cNvPicPr>
            <a:picLocks noChangeAspect="1"/>
          </p:cNvPicPr>
          <p:nvPr/>
        </p:nvPicPr>
        <p:blipFill>
          <a:blip r:embed="rId5"/>
          <a:stretch>
            <a:fillRect/>
          </a:stretch>
        </p:blipFill>
        <p:spPr>
          <a:xfrm>
            <a:off x="6058793" y="3268265"/>
            <a:ext cx="1674317" cy="2015877"/>
          </a:xfrm>
          <a:prstGeom prst="rect">
            <a:avLst/>
          </a:prstGeom>
        </p:spPr>
      </p:pic>
      <p:cxnSp>
        <p:nvCxnSpPr>
          <p:cNvPr id="4" name="Straight Connector 3"/>
          <p:cNvCxnSpPr/>
          <p:nvPr/>
        </p:nvCxnSpPr>
        <p:spPr bwMode="auto">
          <a:xfrm>
            <a:off x="4853285" y="1218902"/>
            <a:ext cx="0" cy="4420196"/>
          </a:xfrm>
          <a:prstGeom prst="line">
            <a:avLst/>
          </a:prstGeom>
          <a:blipFill dpi="0" rotWithShape="0">
            <a:blip r:embed="rId6"/>
            <a:srcRect/>
            <a:tile tx="0" ty="0" sx="100000" sy="100000" flip="none" algn="tl"/>
          </a:blip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3" name="Rectangle 2">
            <a:extLst>
              <a:ext uri="{FF2B5EF4-FFF2-40B4-BE49-F238E27FC236}">
                <a16:creationId xmlns:a16="http://schemas.microsoft.com/office/drawing/2014/main" id="{4626EC99-23F8-4C01-1C19-11C1CA9AC75E}"/>
              </a:ext>
            </a:extLst>
          </p:cNvPr>
          <p:cNvSpPr/>
          <p:nvPr/>
        </p:nvSpPr>
        <p:spPr>
          <a:xfrm>
            <a:off x="526966" y="210427"/>
            <a:ext cx="5531827" cy="461665"/>
          </a:xfrm>
          <a:prstGeom prst="rect">
            <a:avLst/>
          </a:prstGeom>
        </p:spPr>
        <p:txBody>
          <a:bodyPr wrap="square">
            <a:spAutoFit/>
          </a:bodyPr>
          <a:lstStyle/>
          <a:p>
            <a:r>
              <a:rPr lang="en-US" sz="2400" dirty="0"/>
              <a:t>Note: Not in textbook</a:t>
            </a:r>
          </a:p>
        </p:txBody>
      </p:sp>
    </p:spTree>
    <p:extLst>
      <p:ext uri="{BB962C8B-B14F-4D97-AF65-F5344CB8AC3E}">
        <p14:creationId xmlns:p14="http://schemas.microsoft.com/office/powerpoint/2010/main" val="2863409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1789C0F2-17E0-497A-9BBE-0C73201AAFE3}" type="slidenum">
              <a:rPr lang="en-US" smtClean="0"/>
              <a:pPr/>
              <a:t>6</a:t>
            </a:fld>
            <a:endParaRPr lang="en-US" dirty="0"/>
          </a:p>
        </p:txBody>
      </p:sp>
      <p:sp>
        <p:nvSpPr>
          <p:cNvPr id="5" name="Footer Placeholder 4"/>
          <p:cNvSpPr>
            <a:spLocks noGrp="1"/>
          </p:cNvSpPr>
          <p:nvPr>
            <p:ph type="ftr" sz="quarter" idx="12"/>
          </p:nvPr>
        </p:nvSpPr>
        <p:spPr/>
        <p:txBody>
          <a:bodyPr/>
          <a:lstStyle/>
          <a:p>
            <a:r>
              <a:rPr lang="en-US"/>
              <a:t>Striedter: Neurobiology</a:t>
            </a:r>
            <a:endParaRPr lang="en-US" dirty="0"/>
          </a:p>
        </p:txBody>
      </p:sp>
      <p:sp>
        <p:nvSpPr>
          <p:cNvPr id="6" name="Rectangle 5"/>
          <p:cNvSpPr/>
          <p:nvPr/>
        </p:nvSpPr>
        <p:spPr>
          <a:xfrm>
            <a:off x="881123" y="401579"/>
            <a:ext cx="5531827" cy="830997"/>
          </a:xfrm>
          <a:prstGeom prst="rect">
            <a:avLst/>
          </a:prstGeom>
        </p:spPr>
        <p:txBody>
          <a:bodyPr wrap="square">
            <a:spAutoFit/>
          </a:bodyPr>
          <a:lstStyle/>
          <a:p>
            <a:r>
              <a:rPr lang="en-US" sz="2400" dirty="0"/>
              <a:t>Neuroanatomical Nomenclature – Orientation terms</a:t>
            </a:r>
          </a:p>
        </p:txBody>
      </p:sp>
      <p:sp>
        <p:nvSpPr>
          <p:cNvPr id="9" name="TextBox 8"/>
          <p:cNvSpPr txBox="1"/>
          <p:nvPr/>
        </p:nvSpPr>
        <p:spPr>
          <a:xfrm>
            <a:off x="6628860" y="5231720"/>
            <a:ext cx="577402" cy="253916"/>
          </a:xfrm>
          <a:prstGeom prst="rect">
            <a:avLst/>
          </a:prstGeom>
          <a:noFill/>
        </p:spPr>
        <p:txBody>
          <a:bodyPr wrap="none" rtlCol="0">
            <a:spAutoFit/>
          </a:bodyPr>
          <a:lstStyle/>
          <a:p>
            <a:r>
              <a:rPr lang="en-US" sz="1050" dirty="0"/>
              <a:t>Fig. 1.2</a:t>
            </a:r>
          </a:p>
        </p:txBody>
      </p:sp>
      <p:pic>
        <p:nvPicPr>
          <p:cNvPr id="13" name="Content Placeholder 12" descr="fg01_00200dog.jpg"/>
          <p:cNvPicPr>
            <a:picLocks noGrp="1" noChangeAspect="1"/>
          </p:cNvPicPr>
          <p:nvPr>
            <p:ph idx="1"/>
          </p:nvPr>
        </p:nvPicPr>
        <p:blipFill>
          <a:blip r:embed="rId3">
            <a:extLst>
              <a:ext uri="{28A0092B-C50C-407E-A947-70E740481C1C}">
                <a14:useLocalDpi xmlns:a14="http://schemas.microsoft.com/office/drawing/2010/main" val="0"/>
              </a:ext>
            </a:extLst>
          </a:blip>
          <a:srcRect t="-8566" b="-8566"/>
          <a:stretch>
            <a:fillRect/>
          </a:stretch>
        </p:blipFill>
        <p:spPr>
          <a:xfrm>
            <a:off x="1934162" y="2294410"/>
            <a:ext cx="5257800" cy="3155156"/>
          </a:xfrm>
        </p:spPr>
      </p:pic>
    </p:spTree>
    <p:extLst>
      <p:ext uri="{BB962C8B-B14F-4D97-AF65-F5344CB8AC3E}">
        <p14:creationId xmlns:p14="http://schemas.microsoft.com/office/powerpoint/2010/main" val="3764654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fg01_00200human.jpg"/>
          <p:cNvPicPr>
            <a:picLocks noGrp="1" noChangeAspect="1"/>
          </p:cNvPicPr>
          <p:nvPr>
            <p:ph idx="1"/>
          </p:nvPr>
        </p:nvPicPr>
        <p:blipFill>
          <a:blip r:embed="rId3">
            <a:extLst>
              <a:ext uri="{28A0092B-C50C-407E-A947-70E740481C1C}">
                <a14:useLocalDpi xmlns:a14="http://schemas.microsoft.com/office/drawing/2010/main" val="0"/>
              </a:ext>
            </a:extLst>
          </a:blip>
          <a:srcRect l="-123" r="-123"/>
          <a:stretch>
            <a:fillRect/>
          </a:stretch>
        </p:blipFill>
        <p:spPr>
          <a:xfrm>
            <a:off x="2062164" y="1928888"/>
            <a:ext cx="4988719" cy="3520678"/>
          </a:xfrm>
        </p:spPr>
      </p:pic>
      <p:sp>
        <p:nvSpPr>
          <p:cNvPr id="4" name="Slide Number Placeholder 3"/>
          <p:cNvSpPr>
            <a:spLocks noGrp="1"/>
          </p:cNvSpPr>
          <p:nvPr>
            <p:ph type="sldNum" sz="quarter" idx="11"/>
          </p:nvPr>
        </p:nvSpPr>
        <p:spPr/>
        <p:txBody>
          <a:bodyPr/>
          <a:lstStyle/>
          <a:p>
            <a:fld id="{1789C0F2-17E0-497A-9BBE-0C73201AAFE3}" type="slidenum">
              <a:rPr lang="en-US" smtClean="0"/>
              <a:pPr/>
              <a:t>7</a:t>
            </a:fld>
            <a:endParaRPr lang="en-US" dirty="0"/>
          </a:p>
        </p:txBody>
      </p:sp>
      <p:sp>
        <p:nvSpPr>
          <p:cNvPr id="5" name="Footer Placeholder 4"/>
          <p:cNvSpPr>
            <a:spLocks noGrp="1"/>
          </p:cNvSpPr>
          <p:nvPr>
            <p:ph type="ftr" sz="quarter" idx="12"/>
          </p:nvPr>
        </p:nvSpPr>
        <p:spPr/>
        <p:txBody>
          <a:bodyPr/>
          <a:lstStyle/>
          <a:p>
            <a:r>
              <a:rPr lang="en-US" dirty="0"/>
              <a:t>Striedter: Neurobiology</a:t>
            </a:r>
          </a:p>
        </p:txBody>
      </p:sp>
      <p:sp>
        <p:nvSpPr>
          <p:cNvPr id="6" name="Rectangle 5"/>
          <p:cNvSpPr/>
          <p:nvPr/>
        </p:nvSpPr>
        <p:spPr>
          <a:xfrm>
            <a:off x="1584361" y="1040952"/>
            <a:ext cx="5801178" cy="830997"/>
          </a:xfrm>
          <a:prstGeom prst="rect">
            <a:avLst/>
          </a:prstGeom>
        </p:spPr>
        <p:txBody>
          <a:bodyPr wrap="square">
            <a:spAutoFit/>
          </a:bodyPr>
          <a:lstStyle/>
          <a:p>
            <a:pPr algn="ctr"/>
            <a:r>
              <a:rPr lang="en-US" sz="2400" dirty="0"/>
              <a:t>Human bodies &amp; brains require different orientation terms</a:t>
            </a:r>
          </a:p>
        </p:txBody>
      </p:sp>
      <p:sp>
        <p:nvSpPr>
          <p:cNvPr id="8" name="TextBox 7"/>
          <p:cNvSpPr txBox="1"/>
          <p:nvPr/>
        </p:nvSpPr>
        <p:spPr>
          <a:xfrm>
            <a:off x="6448953" y="5449565"/>
            <a:ext cx="577402" cy="253916"/>
          </a:xfrm>
          <a:prstGeom prst="rect">
            <a:avLst/>
          </a:prstGeom>
          <a:noFill/>
        </p:spPr>
        <p:txBody>
          <a:bodyPr wrap="none" rtlCol="0">
            <a:spAutoFit/>
          </a:bodyPr>
          <a:lstStyle/>
          <a:p>
            <a:r>
              <a:rPr lang="en-US" sz="1050" dirty="0"/>
              <a:t>Fig. 1.2</a:t>
            </a:r>
          </a:p>
        </p:txBody>
      </p:sp>
    </p:spTree>
    <p:extLst>
      <p:ext uri="{BB962C8B-B14F-4D97-AF65-F5344CB8AC3E}">
        <p14:creationId xmlns:p14="http://schemas.microsoft.com/office/powerpoint/2010/main" val="2581880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411224"/>
            <a:ext cx="8534400" cy="4340352"/>
          </a:xfrm>
          <a:prstGeom prst="rect">
            <a:avLst/>
          </a:prstGeom>
        </p:spPr>
      </p:pic>
    </p:spTree>
    <p:extLst>
      <p:ext uri="{BB962C8B-B14F-4D97-AF65-F5344CB8AC3E}">
        <p14:creationId xmlns:p14="http://schemas.microsoft.com/office/powerpoint/2010/main" val="11175775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45B326-1F51-CC4A-B81C-A0F8D587F4B2}"/>
              </a:ext>
            </a:extLst>
          </p:cNvPr>
          <p:cNvSpPr>
            <a:spLocks noGrp="1"/>
          </p:cNvSpPr>
          <p:nvPr>
            <p:ph type="title"/>
          </p:nvPr>
        </p:nvSpPr>
        <p:spPr/>
        <p:txBody>
          <a:bodyPr/>
          <a:lstStyle/>
          <a:p>
            <a:r>
              <a:rPr lang="en-US" dirty="0" err="1"/>
              <a:t>Brodmann</a:t>
            </a:r>
            <a:r>
              <a:rPr lang="en-US" dirty="0"/>
              <a:t> Areas</a:t>
            </a:r>
          </a:p>
        </p:txBody>
      </p:sp>
      <p:pic>
        <p:nvPicPr>
          <p:cNvPr id="4" name="Picture 3">
            <a:extLst>
              <a:ext uri="{FF2B5EF4-FFF2-40B4-BE49-F238E27FC236}">
                <a16:creationId xmlns:a16="http://schemas.microsoft.com/office/drawing/2014/main" id="{3BB96409-FA3A-5848-AD5F-4E214D59B7C9}"/>
              </a:ext>
            </a:extLst>
          </p:cNvPr>
          <p:cNvPicPr>
            <a:picLocks noChangeAspect="1"/>
          </p:cNvPicPr>
          <p:nvPr/>
        </p:nvPicPr>
        <p:blipFill>
          <a:blip r:embed="rId2"/>
          <a:stretch>
            <a:fillRect/>
          </a:stretch>
        </p:blipFill>
        <p:spPr>
          <a:xfrm>
            <a:off x="1006215" y="1227813"/>
            <a:ext cx="7131569" cy="5630187"/>
          </a:xfrm>
          <a:prstGeom prst="rect">
            <a:avLst/>
          </a:prstGeom>
        </p:spPr>
      </p:pic>
    </p:spTree>
    <p:extLst>
      <p:ext uri="{BB962C8B-B14F-4D97-AF65-F5344CB8AC3E}">
        <p14:creationId xmlns:p14="http://schemas.microsoft.com/office/powerpoint/2010/main" val="14017264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2587</TotalTime>
  <Words>1765</Words>
  <Application>Microsoft Office PowerPoint</Application>
  <PresentationFormat>On-screen Show (4:3)</PresentationFormat>
  <Paragraphs>102</Paragraphs>
  <Slides>33</Slides>
  <Notes>18</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BMD ENG 301 Quantitative Systems Physiology (Nervous System)</vt:lpstr>
      <vt:lpstr>Quick announcements</vt:lpstr>
      <vt:lpstr>If you want to study the brain …</vt:lpstr>
      <vt:lpstr>Classical Neuroanatomy</vt:lpstr>
      <vt:lpstr>PowerPoint Presentation</vt:lpstr>
      <vt:lpstr>PowerPoint Presentation</vt:lpstr>
      <vt:lpstr>PowerPoint Presentation</vt:lpstr>
      <vt:lpstr>PowerPoint Presentation</vt:lpstr>
      <vt:lpstr>Brodmann Areas</vt:lpstr>
      <vt:lpstr>Online resource</vt:lpstr>
      <vt:lpstr>Tracing Pathways</vt:lpstr>
      <vt:lpstr>The psuedounipolar neuron</vt:lpstr>
      <vt:lpstr>Functional Neuroanatomy</vt:lpstr>
      <vt:lpstr>Functional Neuroanatomy</vt:lpstr>
      <vt:lpstr>In vivo Structural Brain Imaging</vt:lpstr>
      <vt:lpstr>In vivo Functional Brain Imaging</vt:lpstr>
      <vt:lpstr>PowerPoint Presentation</vt:lpstr>
      <vt:lpstr>PowerPoint Presentation</vt:lpstr>
      <vt:lpstr>PowerPoint Presentation</vt:lpstr>
      <vt:lpstr>PowerPoint Presentation</vt:lpstr>
      <vt:lpstr>Cranial nerves of the brainstem </vt:lpstr>
      <vt:lpstr>Cranial nerve nuclei of the brainstem </vt:lpstr>
      <vt:lpstr>Terminology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Divisions of the CNS</vt:lpstr>
      <vt:lpstr>PowerPoint Presentation</vt:lpstr>
      <vt:lpstr>Recap</vt:lpstr>
    </vt:vector>
  </TitlesOfParts>
  <Company>Northwestern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Phrenology</dc:title>
  <dc:creator>John B Troy</dc:creator>
  <cp:lastModifiedBy>Malcolm Angus MacIver</cp:lastModifiedBy>
  <cp:revision>90</cp:revision>
  <dcterms:created xsi:type="dcterms:W3CDTF">2014-09-28T14:50:59Z</dcterms:created>
  <dcterms:modified xsi:type="dcterms:W3CDTF">2022-09-29T18:49:00Z</dcterms:modified>
</cp:coreProperties>
</file>